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81" r:id="rId3"/>
    <p:sldId id="275" r:id="rId4"/>
    <p:sldId id="288" r:id="rId5"/>
    <p:sldId id="290" r:id="rId6"/>
    <p:sldId id="289" r:id="rId7"/>
    <p:sldId id="276" r:id="rId8"/>
    <p:sldId id="277" r:id="rId9"/>
    <p:sldId id="278" r:id="rId10"/>
    <p:sldId id="274" r:id="rId11"/>
    <p:sldId id="260" r:id="rId12"/>
    <p:sldId id="282" r:id="rId13"/>
    <p:sldId id="283" r:id="rId14"/>
    <p:sldId id="284" r:id="rId15"/>
    <p:sldId id="285" r:id="rId16"/>
    <p:sldId id="286" r:id="rId17"/>
    <p:sldId id="287" r:id="rId18"/>
    <p:sldId id="295" r:id="rId19"/>
    <p:sldId id="296" r:id="rId20"/>
    <p:sldId id="267" r:id="rId21"/>
    <p:sldId id="291" r:id="rId22"/>
    <p:sldId id="292" r:id="rId23"/>
    <p:sldId id="293" r:id="rId24"/>
    <p:sldId id="294" r:id="rId25"/>
    <p:sldId id="258" r:id="rId26"/>
    <p:sldId id="259" r:id="rId27"/>
  </p:sldIdLst>
  <p:sldSz cx="12192000" cy="6858000"/>
  <p:notesSz cx="6797675" cy="9926638"/>
  <p:embeddedFontLst>
    <p:embeddedFont>
      <p:font typeface="Ginger-Regular" panose="02000506040000020004" pitchFamily="2" charset="0"/>
      <p:regular r:id="rId30"/>
    </p:embeddedFont>
    <p:embeddedFont>
      <p:font typeface="Roboto" panose="02000000000000000000" pitchFamily="2" charset="0"/>
      <p:regular r:id="rId31"/>
      <p:bold r:id="rId32"/>
      <p:italic r:id="rId33"/>
      <p:bold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VER Désirée" initials="BD" lastIdx="1" clrIdx="0">
    <p:extLst>
      <p:ext uri="{19B8F6BF-5375-455C-9EA6-DF929625EA0E}">
        <p15:presenceInfo xmlns:p15="http://schemas.microsoft.com/office/powerpoint/2012/main" userId="BIVER Désiré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CE39"/>
    <a:srgbClr val="00B7CE"/>
    <a:srgbClr val="EC008C"/>
    <a:srgbClr val="662D91"/>
    <a:srgbClr val="82767F"/>
    <a:srgbClr val="FFD600"/>
    <a:srgbClr val="009F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2907" autoAdjust="0"/>
  </p:normalViewPr>
  <p:slideViewPr>
    <p:cSldViewPr snapToGrid="0" showGuides="1">
      <p:cViewPr varScale="1">
        <p:scale>
          <a:sx n="72" d="100"/>
          <a:sy n="72" d="100"/>
        </p:scale>
        <p:origin x="870" y="5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B056C0-EF7B-4CE3-9C1B-A928E645A6CF}" type="doc">
      <dgm:prSet loTypeId="urn:microsoft.com/office/officeart/2005/8/layout/chevron1" loCatId="process" qsTypeId="urn:microsoft.com/office/officeart/2005/8/quickstyle/simple4" qsCatId="simple" csTypeId="urn:microsoft.com/office/officeart/2005/8/colors/accent2_2" csCatId="accent2" phldr="1"/>
      <dgm:spPr/>
    </dgm:pt>
    <dgm:pt modelId="{FE261CB1-81F9-4E41-B1E6-A52027766E97}">
      <dgm:prSet phldrT="[Texte]" custT="1"/>
      <dgm:spPr/>
      <dgm:t>
        <a:bodyPr/>
        <a:lstStyle/>
        <a:p>
          <a:pPr>
            <a:spcAft>
              <a:spcPts val="0"/>
            </a:spcAft>
          </a:pPr>
          <a:r>
            <a:rPr lang="fr-FR" sz="1400" b="0" dirty="0" smtClean="0">
              <a:latin typeface="+mj-lt"/>
            </a:rPr>
            <a:t>Phase 1</a:t>
          </a:r>
        </a:p>
        <a:p>
          <a:pPr>
            <a:spcAft>
              <a:spcPct val="35000"/>
            </a:spcAft>
          </a:pPr>
          <a:r>
            <a:rPr lang="fr-FR" sz="1400" b="0" dirty="0" smtClean="0">
              <a:latin typeface="+mj-lt"/>
            </a:rPr>
            <a:t>03.05.2020</a:t>
          </a:r>
        </a:p>
        <a:p>
          <a:pPr>
            <a:spcAft>
              <a:spcPct val="35000"/>
            </a:spcAft>
          </a:pPr>
          <a:r>
            <a:rPr lang="fr-FR" sz="1000" dirty="0" smtClean="0"/>
            <a:t>Annulée suite à la pandémie </a:t>
          </a:r>
          <a:endParaRPr lang="fr-FR" sz="1000" dirty="0"/>
        </a:p>
      </dgm:t>
    </dgm:pt>
    <dgm:pt modelId="{4EB3F883-140D-4B69-BFF5-A79BA4F20BB3}" type="parTrans" cxnId="{BAC82375-315C-4219-B532-E227AE1736F8}">
      <dgm:prSet/>
      <dgm:spPr/>
      <dgm:t>
        <a:bodyPr/>
        <a:lstStyle/>
        <a:p>
          <a:endParaRPr lang="fr-FR"/>
        </a:p>
      </dgm:t>
    </dgm:pt>
    <dgm:pt modelId="{D256DA54-97BF-412C-A148-9133B42D8062}" type="sibTrans" cxnId="{BAC82375-315C-4219-B532-E227AE1736F8}">
      <dgm:prSet/>
      <dgm:spPr/>
      <dgm:t>
        <a:bodyPr/>
        <a:lstStyle/>
        <a:p>
          <a:endParaRPr lang="fr-FR"/>
        </a:p>
      </dgm:t>
    </dgm:pt>
    <dgm:pt modelId="{103D0233-98A4-47BF-9A35-7D0884C3CE81}">
      <dgm:prSet phldrT="[Texte]" custT="1"/>
      <dgm:spPr/>
      <dgm:t>
        <a:bodyPr/>
        <a:lstStyle/>
        <a:p>
          <a:pPr>
            <a:spcAft>
              <a:spcPts val="0"/>
            </a:spcAft>
          </a:pPr>
          <a:r>
            <a:rPr lang="fr-FR" sz="1600" b="0" dirty="0" smtClean="0">
              <a:latin typeface="+mj-lt"/>
            </a:rPr>
            <a:t>Phase 3</a:t>
          </a:r>
        </a:p>
        <a:p>
          <a:pPr>
            <a:spcAft>
              <a:spcPct val="35000"/>
            </a:spcAft>
          </a:pPr>
          <a:r>
            <a:rPr lang="fr-FR" sz="1600" b="0" dirty="0" smtClean="0">
              <a:latin typeface="+mj-lt"/>
            </a:rPr>
            <a:t>13.12.2020</a:t>
          </a:r>
        </a:p>
        <a:p>
          <a:pPr>
            <a:spcAft>
              <a:spcPct val="35000"/>
            </a:spcAft>
          </a:pPr>
          <a:r>
            <a:rPr lang="fr-FR" sz="1400" b="0" dirty="0" smtClean="0"/>
            <a:t>Phase actuelle</a:t>
          </a:r>
          <a:endParaRPr lang="fr-FR" sz="1400" b="0" dirty="0"/>
        </a:p>
      </dgm:t>
    </dgm:pt>
    <dgm:pt modelId="{12E8FD8C-6BCC-4021-BB25-562BFD5A7CF2}" type="parTrans" cxnId="{308458FA-8C33-40C9-B742-75E4932DA81F}">
      <dgm:prSet/>
      <dgm:spPr/>
      <dgm:t>
        <a:bodyPr/>
        <a:lstStyle/>
        <a:p>
          <a:endParaRPr lang="fr-FR"/>
        </a:p>
      </dgm:t>
    </dgm:pt>
    <dgm:pt modelId="{2591636D-7301-4077-9C95-389126E17BCA}" type="sibTrans" cxnId="{308458FA-8C33-40C9-B742-75E4932DA81F}">
      <dgm:prSet/>
      <dgm:spPr/>
      <dgm:t>
        <a:bodyPr/>
        <a:lstStyle/>
        <a:p>
          <a:endParaRPr lang="fr-FR"/>
        </a:p>
      </dgm:t>
    </dgm:pt>
    <dgm:pt modelId="{A4971F2B-7E84-4B70-8A85-438300EA6055}">
      <dgm:prSet phldrT="[Texte]" custT="1"/>
      <dgm:spPr/>
      <dgm:t>
        <a:bodyPr/>
        <a:lstStyle/>
        <a:p>
          <a:pPr>
            <a:spcAft>
              <a:spcPts val="0"/>
            </a:spcAft>
          </a:pPr>
          <a:r>
            <a:rPr lang="fr-FR" sz="1400" b="0" dirty="0" smtClean="0">
              <a:latin typeface="+mj-lt"/>
            </a:rPr>
            <a:t>Phase 4</a:t>
          </a:r>
        </a:p>
        <a:p>
          <a:pPr>
            <a:spcAft>
              <a:spcPct val="35000"/>
            </a:spcAft>
          </a:pPr>
          <a:r>
            <a:rPr lang="fr-FR" sz="1400" b="0" dirty="0" smtClean="0">
              <a:latin typeface="+mj-lt"/>
            </a:rPr>
            <a:t>05.2021</a:t>
          </a:r>
          <a:endParaRPr lang="fr-FR" sz="1400" b="0" dirty="0">
            <a:latin typeface="+mj-lt"/>
          </a:endParaRPr>
        </a:p>
      </dgm:t>
    </dgm:pt>
    <dgm:pt modelId="{552DB91A-1747-4755-A8DD-B75A5AF30AD6}" type="parTrans" cxnId="{59DD3465-8EC3-4786-80C7-7B76DE0DDF34}">
      <dgm:prSet/>
      <dgm:spPr/>
      <dgm:t>
        <a:bodyPr/>
        <a:lstStyle/>
        <a:p>
          <a:endParaRPr lang="fr-FR"/>
        </a:p>
      </dgm:t>
    </dgm:pt>
    <dgm:pt modelId="{967978A1-DE49-4819-AE1F-D451030509EE}" type="sibTrans" cxnId="{59DD3465-8EC3-4786-80C7-7B76DE0DDF34}">
      <dgm:prSet/>
      <dgm:spPr/>
      <dgm:t>
        <a:bodyPr/>
        <a:lstStyle/>
        <a:p>
          <a:endParaRPr lang="fr-FR"/>
        </a:p>
      </dgm:t>
    </dgm:pt>
    <dgm:pt modelId="{0F07ABA7-EE1B-4BA2-9B2C-BBFE3182E97D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fr-FR" sz="1400" b="0" dirty="0" smtClean="0">
              <a:latin typeface="+mj-lt"/>
            </a:rPr>
            <a:t>Phase 2</a:t>
          </a:r>
        </a:p>
        <a:p>
          <a:pPr>
            <a:spcAft>
              <a:spcPct val="35000"/>
            </a:spcAft>
          </a:pPr>
          <a:r>
            <a:rPr lang="fr-FR" sz="1400" b="0" dirty="0" smtClean="0">
              <a:latin typeface="+mj-lt"/>
            </a:rPr>
            <a:t>13.09.2020</a:t>
          </a:r>
        </a:p>
        <a:p>
          <a:pPr>
            <a:spcAft>
              <a:spcPct val="35000"/>
            </a:spcAft>
          </a:pPr>
          <a:r>
            <a:rPr lang="fr-FR" sz="1000" b="0" dirty="0" smtClean="0"/>
            <a:t>Phase 1 et 2</a:t>
          </a:r>
          <a:endParaRPr lang="fr-FR" sz="1000" b="0" dirty="0"/>
        </a:p>
      </dgm:t>
    </dgm:pt>
    <dgm:pt modelId="{40DF4F3B-33CA-4714-8B55-D1A20B3A76EE}" type="parTrans" cxnId="{0FBA06F1-AF42-4EED-B649-86C13D149BFE}">
      <dgm:prSet/>
      <dgm:spPr/>
      <dgm:t>
        <a:bodyPr/>
        <a:lstStyle/>
        <a:p>
          <a:endParaRPr lang="fr-FR"/>
        </a:p>
      </dgm:t>
    </dgm:pt>
    <dgm:pt modelId="{C204A87D-8C22-42F7-B3E8-24A2512B1060}" type="sibTrans" cxnId="{0FBA06F1-AF42-4EED-B649-86C13D149BFE}">
      <dgm:prSet/>
      <dgm:spPr/>
      <dgm:t>
        <a:bodyPr/>
        <a:lstStyle/>
        <a:p>
          <a:endParaRPr lang="fr-FR"/>
        </a:p>
      </dgm:t>
    </dgm:pt>
    <dgm:pt modelId="{8D0E6180-4518-45D5-ACD8-A09A2B3EBDAF}">
      <dgm:prSet phldrT="[Texte]" custT="1"/>
      <dgm:spPr/>
      <dgm:t>
        <a:bodyPr/>
        <a:lstStyle/>
        <a:p>
          <a:pPr>
            <a:spcAft>
              <a:spcPts val="0"/>
            </a:spcAft>
          </a:pPr>
          <a:r>
            <a:rPr lang="fr-FR" sz="1400" b="0" dirty="0" smtClean="0">
              <a:latin typeface="+mj-lt"/>
            </a:rPr>
            <a:t>Phase 5</a:t>
          </a:r>
        </a:p>
        <a:p>
          <a:pPr>
            <a:spcAft>
              <a:spcPct val="35000"/>
            </a:spcAft>
          </a:pPr>
          <a:r>
            <a:rPr lang="fr-FR" sz="1400" b="0" dirty="0" smtClean="0">
              <a:latin typeface="+mj-lt"/>
            </a:rPr>
            <a:t>09.2021</a:t>
          </a:r>
          <a:endParaRPr lang="fr-FR" sz="1400" b="0" dirty="0">
            <a:latin typeface="+mj-lt"/>
          </a:endParaRPr>
        </a:p>
      </dgm:t>
    </dgm:pt>
    <dgm:pt modelId="{D3292F7A-7D0B-498E-842D-41023517571B}" type="parTrans" cxnId="{564D953D-A411-4C2A-A19B-541015318C60}">
      <dgm:prSet/>
      <dgm:spPr/>
      <dgm:t>
        <a:bodyPr/>
        <a:lstStyle/>
        <a:p>
          <a:endParaRPr lang="fr-FR"/>
        </a:p>
      </dgm:t>
    </dgm:pt>
    <dgm:pt modelId="{ED139369-FA46-4E27-8B00-5E79FE3C4D57}" type="sibTrans" cxnId="{564D953D-A411-4C2A-A19B-541015318C60}">
      <dgm:prSet/>
      <dgm:spPr/>
      <dgm:t>
        <a:bodyPr/>
        <a:lstStyle/>
        <a:p>
          <a:endParaRPr lang="fr-FR"/>
        </a:p>
      </dgm:t>
    </dgm:pt>
    <dgm:pt modelId="{D166F3C1-86BF-451E-A1F7-1D88C2286AF7}">
      <dgm:prSet phldrT="[Texte]" custT="1"/>
      <dgm:spPr/>
      <dgm:t>
        <a:bodyPr/>
        <a:lstStyle/>
        <a:p>
          <a:pPr>
            <a:spcAft>
              <a:spcPts val="0"/>
            </a:spcAft>
          </a:pPr>
          <a:r>
            <a:rPr lang="fr-FR" sz="1400" b="0" dirty="0" smtClean="0">
              <a:latin typeface="+mj-lt"/>
            </a:rPr>
            <a:t>Phase 6 (fin)</a:t>
          </a:r>
        </a:p>
        <a:p>
          <a:pPr>
            <a:spcAft>
              <a:spcPct val="35000"/>
            </a:spcAft>
          </a:pPr>
          <a:r>
            <a:rPr lang="fr-FR" sz="1400" b="0" dirty="0" smtClean="0">
              <a:latin typeface="+mj-lt"/>
            </a:rPr>
            <a:t>12.2021</a:t>
          </a:r>
        </a:p>
        <a:p>
          <a:pPr>
            <a:spcAft>
              <a:spcPct val="35000"/>
            </a:spcAft>
          </a:pPr>
          <a:r>
            <a:rPr lang="fr-FR" sz="1000" b="0" dirty="0" smtClean="0">
              <a:latin typeface="+mn-lt"/>
            </a:rPr>
            <a:t>N</a:t>
          </a:r>
          <a:r>
            <a:rPr lang="fr-FR" sz="1000" dirty="0" smtClean="0"/>
            <a:t>ouvelle numérotation</a:t>
          </a:r>
          <a:endParaRPr lang="fr-FR" sz="1000" dirty="0"/>
        </a:p>
      </dgm:t>
    </dgm:pt>
    <dgm:pt modelId="{A5F7EEA1-E921-4FD6-AD12-6D2B484B3314}" type="parTrans" cxnId="{6D4FB9CE-820F-4D1F-800E-04A377409DAF}">
      <dgm:prSet/>
      <dgm:spPr/>
      <dgm:t>
        <a:bodyPr/>
        <a:lstStyle/>
        <a:p>
          <a:endParaRPr lang="fr-FR"/>
        </a:p>
      </dgm:t>
    </dgm:pt>
    <dgm:pt modelId="{79DF0A5A-0ABB-4BD5-970D-E7ECE02CF1C2}" type="sibTrans" cxnId="{6D4FB9CE-820F-4D1F-800E-04A377409DAF}">
      <dgm:prSet/>
      <dgm:spPr/>
      <dgm:t>
        <a:bodyPr/>
        <a:lstStyle/>
        <a:p>
          <a:endParaRPr lang="fr-FR"/>
        </a:p>
      </dgm:t>
    </dgm:pt>
    <dgm:pt modelId="{4B912973-C458-419D-BAE6-E155B55193D0}" type="pres">
      <dgm:prSet presAssocID="{15B056C0-EF7B-4CE3-9C1B-A928E645A6CF}" presName="Name0" presStyleCnt="0">
        <dgm:presLayoutVars>
          <dgm:dir/>
          <dgm:animLvl val="lvl"/>
          <dgm:resizeHandles val="exact"/>
        </dgm:presLayoutVars>
      </dgm:prSet>
      <dgm:spPr/>
    </dgm:pt>
    <dgm:pt modelId="{9F6F13D5-2637-49D2-B86F-049764831CCC}" type="pres">
      <dgm:prSet presAssocID="{FE261CB1-81F9-4E41-B1E6-A52027766E97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7A5B257-D3C2-4E63-8318-AEEB953EFE7C}" type="pres">
      <dgm:prSet presAssocID="{D256DA54-97BF-412C-A148-9133B42D8062}" presName="parTxOnlySpace" presStyleCnt="0"/>
      <dgm:spPr/>
    </dgm:pt>
    <dgm:pt modelId="{3482E5DF-6AF8-4BFB-AFBA-4AE684B2D1A5}" type="pres">
      <dgm:prSet presAssocID="{0F07ABA7-EE1B-4BA2-9B2C-BBFE3182E97D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21D1A84-F62F-4304-94AE-722DB97A2A27}" type="pres">
      <dgm:prSet presAssocID="{C204A87D-8C22-42F7-B3E8-24A2512B1060}" presName="parTxOnlySpace" presStyleCnt="0"/>
      <dgm:spPr/>
    </dgm:pt>
    <dgm:pt modelId="{1488ABCE-0D12-41F6-8BFD-5D8FC468796B}" type="pres">
      <dgm:prSet presAssocID="{103D0233-98A4-47BF-9A35-7D0884C3CE81}" presName="parTxOnly" presStyleLbl="node1" presStyleIdx="2" presStyleCnt="6" custScaleX="127693" custScaleY="143015" custLinFactNeighborX="-404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B29C783-2596-4846-84B3-9FCDA030D623}" type="pres">
      <dgm:prSet presAssocID="{2591636D-7301-4077-9C95-389126E17BCA}" presName="parTxOnlySpace" presStyleCnt="0"/>
      <dgm:spPr/>
    </dgm:pt>
    <dgm:pt modelId="{A502DDF7-2AB9-4646-81C4-D39B30ECC163}" type="pres">
      <dgm:prSet presAssocID="{A4971F2B-7E84-4B70-8A85-438300EA6055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11B1F03-6503-49A4-B351-C7EDA088885E}" type="pres">
      <dgm:prSet presAssocID="{967978A1-DE49-4819-AE1F-D451030509EE}" presName="parTxOnlySpace" presStyleCnt="0"/>
      <dgm:spPr/>
    </dgm:pt>
    <dgm:pt modelId="{312439C6-FA78-41C3-9FC3-A3A87F78666D}" type="pres">
      <dgm:prSet presAssocID="{8D0E6180-4518-45D5-ACD8-A09A2B3EBDAF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CDCE7EB-DB62-4991-8504-85F5B542C941}" type="pres">
      <dgm:prSet presAssocID="{ED139369-FA46-4E27-8B00-5E79FE3C4D57}" presName="parTxOnlySpace" presStyleCnt="0"/>
      <dgm:spPr/>
    </dgm:pt>
    <dgm:pt modelId="{03C92487-5592-46BA-9A9E-295472479AD8}" type="pres">
      <dgm:prSet presAssocID="{D166F3C1-86BF-451E-A1F7-1D88C2286AF7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08458FA-8C33-40C9-B742-75E4932DA81F}" srcId="{15B056C0-EF7B-4CE3-9C1B-A928E645A6CF}" destId="{103D0233-98A4-47BF-9A35-7D0884C3CE81}" srcOrd="2" destOrd="0" parTransId="{12E8FD8C-6BCC-4021-BB25-562BFD5A7CF2}" sibTransId="{2591636D-7301-4077-9C95-389126E17BCA}"/>
    <dgm:cxn modelId="{BAC82375-315C-4219-B532-E227AE1736F8}" srcId="{15B056C0-EF7B-4CE3-9C1B-A928E645A6CF}" destId="{FE261CB1-81F9-4E41-B1E6-A52027766E97}" srcOrd="0" destOrd="0" parTransId="{4EB3F883-140D-4B69-BFF5-A79BA4F20BB3}" sibTransId="{D256DA54-97BF-412C-A148-9133B42D8062}"/>
    <dgm:cxn modelId="{7D3BAD28-5FB2-4587-B398-693266E8A8AB}" type="presOf" srcId="{D166F3C1-86BF-451E-A1F7-1D88C2286AF7}" destId="{03C92487-5592-46BA-9A9E-295472479AD8}" srcOrd="0" destOrd="0" presId="urn:microsoft.com/office/officeart/2005/8/layout/chevron1"/>
    <dgm:cxn modelId="{A7914C8F-9758-41ED-A9D5-6544DBC9C44F}" type="presOf" srcId="{A4971F2B-7E84-4B70-8A85-438300EA6055}" destId="{A502DDF7-2AB9-4646-81C4-D39B30ECC163}" srcOrd="0" destOrd="0" presId="urn:microsoft.com/office/officeart/2005/8/layout/chevron1"/>
    <dgm:cxn modelId="{204ADCC2-EEFB-41C1-9FDF-76213669A99D}" type="presOf" srcId="{FE261CB1-81F9-4E41-B1E6-A52027766E97}" destId="{9F6F13D5-2637-49D2-B86F-049764831CCC}" srcOrd="0" destOrd="0" presId="urn:microsoft.com/office/officeart/2005/8/layout/chevron1"/>
    <dgm:cxn modelId="{6D4FB9CE-820F-4D1F-800E-04A377409DAF}" srcId="{15B056C0-EF7B-4CE3-9C1B-A928E645A6CF}" destId="{D166F3C1-86BF-451E-A1F7-1D88C2286AF7}" srcOrd="5" destOrd="0" parTransId="{A5F7EEA1-E921-4FD6-AD12-6D2B484B3314}" sibTransId="{79DF0A5A-0ABB-4BD5-970D-E7ECE02CF1C2}"/>
    <dgm:cxn modelId="{EEDFCBB7-AF4F-44DB-B88A-093D6119AAEA}" type="presOf" srcId="{15B056C0-EF7B-4CE3-9C1B-A928E645A6CF}" destId="{4B912973-C458-419D-BAE6-E155B55193D0}" srcOrd="0" destOrd="0" presId="urn:microsoft.com/office/officeart/2005/8/layout/chevron1"/>
    <dgm:cxn modelId="{24E64908-A932-4ED0-AEB0-AE213B1B1AE4}" type="presOf" srcId="{8D0E6180-4518-45D5-ACD8-A09A2B3EBDAF}" destId="{312439C6-FA78-41C3-9FC3-A3A87F78666D}" srcOrd="0" destOrd="0" presId="urn:microsoft.com/office/officeart/2005/8/layout/chevron1"/>
    <dgm:cxn modelId="{4CEA37BF-0A54-4D03-80DC-581A54E94F8E}" type="presOf" srcId="{103D0233-98A4-47BF-9A35-7D0884C3CE81}" destId="{1488ABCE-0D12-41F6-8BFD-5D8FC468796B}" srcOrd="0" destOrd="0" presId="urn:microsoft.com/office/officeart/2005/8/layout/chevron1"/>
    <dgm:cxn modelId="{564D953D-A411-4C2A-A19B-541015318C60}" srcId="{15B056C0-EF7B-4CE3-9C1B-A928E645A6CF}" destId="{8D0E6180-4518-45D5-ACD8-A09A2B3EBDAF}" srcOrd="4" destOrd="0" parTransId="{D3292F7A-7D0B-498E-842D-41023517571B}" sibTransId="{ED139369-FA46-4E27-8B00-5E79FE3C4D57}"/>
    <dgm:cxn modelId="{6DC076A0-3CE9-4B84-BFA0-441490DFFD77}" type="presOf" srcId="{0F07ABA7-EE1B-4BA2-9B2C-BBFE3182E97D}" destId="{3482E5DF-6AF8-4BFB-AFBA-4AE684B2D1A5}" srcOrd="0" destOrd="0" presId="urn:microsoft.com/office/officeart/2005/8/layout/chevron1"/>
    <dgm:cxn modelId="{0FBA06F1-AF42-4EED-B649-86C13D149BFE}" srcId="{15B056C0-EF7B-4CE3-9C1B-A928E645A6CF}" destId="{0F07ABA7-EE1B-4BA2-9B2C-BBFE3182E97D}" srcOrd="1" destOrd="0" parTransId="{40DF4F3B-33CA-4714-8B55-D1A20B3A76EE}" sibTransId="{C204A87D-8C22-42F7-B3E8-24A2512B1060}"/>
    <dgm:cxn modelId="{59DD3465-8EC3-4786-80C7-7B76DE0DDF34}" srcId="{15B056C0-EF7B-4CE3-9C1B-A928E645A6CF}" destId="{A4971F2B-7E84-4B70-8A85-438300EA6055}" srcOrd="3" destOrd="0" parTransId="{552DB91A-1747-4755-A8DD-B75A5AF30AD6}" sibTransId="{967978A1-DE49-4819-AE1F-D451030509EE}"/>
    <dgm:cxn modelId="{44212D24-EC15-4D81-9F99-A0DB2F1FBC51}" type="presParOf" srcId="{4B912973-C458-419D-BAE6-E155B55193D0}" destId="{9F6F13D5-2637-49D2-B86F-049764831CCC}" srcOrd="0" destOrd="0" presId="urn:microsoft.com/office/officeart/2005/8/layout/chevron1"/>
    <dgm:cxn modelId="{5DF21681-8C63-49DE-87E0-99CA7719293E}" type="presParOf" srcId="{4B912973-C458-419D-BAE6-E155B55193D0}" destId="{D7A5B257-D3C2-4E63-8318-AEEB953EFE7C}" srcOrd="1" destOrd="0" presId="urn:microsoft.com/office/officeart/2005/8/layout/chevron1"/>
    <dgm:cxn modelId="{5EB6ACAD-71E7-4BC9-9ABE-60C7BFD81F95}" type="presParOf" srcId="{4B912973-C458-419D-BAE6-E155B55193D0}" destId="{3482E5DF-6AF8-4BFB-AFBA-4AE684B2D1A5}" srcOrd="2" destOrd="0" presId="urn:microsoft.com/office/officeart/2005/8/layout/chevron1"/>
    <dgm:cxn modelId="{451198BF-1161-4D04-AF1C-1CB9EA808452}" type="presParOf" srcId="{4B912973-C458-419D-BAE6-E155B55193D0}" destId="{521D1A84-F62F-4304-94AE-722DB97A2A27}" srcOrd="3" destOrd="0" presId="urn:microsoft.com/office/officeart/2005/8/layout/chevron1"/>
    <dgm:cxn modelId="{B4016ACD-5F19-40E1-806A-AF4BF0617DC4}" type="presParOf" srcId="{4B912973-C458-419D-BAE6-E155B55193D0}" destId="{1488ABCE-0D12-41F6-8BFD-5D8FC468796B}" srcOrd="4" destOrd="0" presId="urn:microsoft.com/office/officeart/2005/8/layout/chevron1"/>
    <dgm:cxn modelId="{2C698172-8EFC-4009-88BB-270AEBB428C7}" type="presParOf" srcId="{4B912973-C458-419D-BAE6-E155B55193D0}" destId="{DB29C783-2596-4846-84B3-9FCDA030D623}" srcOrd="5" destOrd="0" presId="urn:microsoft.com/office/officeart/2005/8/layout/chevron1"/>
    <dgm:cxn modelId="{7613A6A2-5724-44F7-8083-87B4CDCA8822}" type="presParOf" srcId="{4B912973-C458-419D-BAE6-E155B55193D0}" destId="{A502DDF7-2AB9-4646-81C4-D39B30ECC163}" srcOrd="6" destOrd="0" presId="urn:microsoft.com/office/officeart/2005/8/layout/chevron1"/>
    <dgm:cxn modelId="{8812D750-4559-427C-AF41-82816F9F872B}" type="presParOf" srcId="{4B912973-C458-419D-BAE6-E155B55193D0}" destId="{611B1F03-6503-49A4-B351-C7EDA088885E}" srcOrd="7" destOrd="0" presId="urn:microsoft.com/office/officeart/2005/8/layout/chevron1"/>
    <dgm:cxn modelId="{D7912896-C5ED-4B01-97D4-17080D5071D8}" type="presParOf" srcId="{4B912973-C458-419D-BAE6-E155B55193D0}" destId="{312439C6-FA78-41C3-9FC3-A3A87F78666D}" srcOrd="8" destOrd="0" presId="urn:microsoft.com/office/officeart/2005/8/layout/chevron1"/>
    <dgm:cxn modelId="{584B6760-7FB7-43E3-836C-434108D3E962}" type="presParOf" srcId="{4B912973-C458-419D-BAE6-E155B55193D0}" destId="{4CDCE7EB-DB62-4991-8504-85F5B542C941}" srcOrd="9" destOrd="0" presId="urn:microsoft.com/office/officeart/2005/8/layout/chevron1"/>
    <dgm:cxn modelId="{CE763179-50F7-4AEE-B7C9-FCF3E45CA3E7}" type="presParOf" srcId="{4B912973-C458-419D-BAE6-E155B55193D0}" destId="{03C92487-5592-46BA-9A9E-295472479AD8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6F13D5-2637-49D2-B86F-049764831CCC}">
      <dsp:nvSpPr>
        <dsp:cNvPr id="0" name=""/>
        <dsp:cNvSpPr/>
      </dsp:nvSpPr>
      <dsp:spPr>
        <a:xfrm>
          <a:off x="216" y="1456220"/>
          <a:ext cx="1958149" cy="783259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400" b="0" kern="1200" dirty="0" smtClean="0">
              <a:latin typeface="+mj-lt"/>
            </a:rPr>
            <a:t>Phase 1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0" kern="1200" dirty="0" smtClean="0">
              <a:latin typeface="+mj-lt"/>
            </a:rPr>
            <a:t>03.05.2020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000" kern="1200" dirty="0" smtClean="0"/>
            <a:t>Annulée suite à la pandémie </a:t>
          </a:r>
          <a:endParaRPr lang="fr-FR" sz="1000" kern="1200" dirty="0"/>
        </a:p>
      </dsp:txBody>
      <dsp:txXfrm>
        <a:off x="391846" y="1456220"/>
        <a:ext cx="1174890" cy="783259"/>
      </dsp:txXfrm>
    </dsp:sp>
    <dsp:sp modelId="{3482E5DF-6AF8-4BFB-AFBA-4AE684B2D1A5}">
      <dsp:nvSpPr>
        <dsp:cNvPr id="0" name=""/>
        <dsp:cNvSpPr/>
      </dsp:nvSpPr>
      <dsp:spPr>
        <a:xfrm>
          <a:off x="1762550" y="1456220"/>
          <a:ext cx="1958149" cy="783259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400" b="0" kern="1200" dirty="0" smtClean="0">
              <a:latin typeface="+mj-lt"/>
            </a:rPr>
            <a:t>Phase 2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0" kern="1200" dirty="0" smtClean="0">
              <a:latin typeface="+mj-lt"/>
            </a:rPr>
            <a:t>13.09.2020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000" b="0" kern="1200" dirty="0" smtClean="0"/>
            <a:t>Phase 1 et 2</a:t>
          </a:r>
          <a:endParaRPr lang="fr-FR" sz="1000" b="0" kern="1200" dirty="0"/>
        </a:p>
      </dsp:txBody>
      <dsp:txXfrm>
        <a:off x="2154180" y="1456220"/>
        <a:ext cx="1174890" cy="783259"/>
      </dsp:txXfrm>
    </dsp:sp>
    <dsp:sp modelId="{1488ABCE-0D12-41F6-8BFD-5D8FC468796B}">
      <dsp:nvSpPr>
        <dsp:cNvPr id="0" name=""/>
        <dsp:cNvSpPr/>
      </dsp:nvSpPr>
      <dsp:spPr>
        <a:xfrm>
          <a:off x="3445756" y="1287760"/>
          <a:ext cx="2500419" cy="1120178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600" b="0" kern="1200" dirty="0" smtClean="0">
              <a:latin typeface="+mj-lt"/>
            </a:rPr>
            <a:t>Phase 3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0" kern="1200" dirty="0" smtClean="0">
              <a:latin typeface="+mj-lt"/>
            </a:rPr>
            <a:t>13.12.2020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0" kern="1200" dirty="0" smtClean="0"/>
            <a:t>Phase actuelle</a:t>
          </a:r>
          <a:endParaRPr lang="fr-FR" sz="1400" b="0" kern="1200" dirty="0"/>
        </a:p>
      </dsp:txBody>
      <dsp:txXfrm>
        <a:off x="4005845" y="1287760"/>
        <a:ext cx="1380241" cy="1120178"/>
      </dsp:txXfrm>
    </dsp:sp>
    <dsp:sp modelId="{A502DDF7-2AB9-4646-81C4-D39B30ECC163}">
      <dsp:nvSpPr>
        <dsp:cNvPr id="0" name=""/>
        <dsp:cNvSpPr/>
      </dsp:nvSpPr>
      <dsp:spPr>
        <a:xfrm>
          <a:off x="5829490" y="1456220"/>
          <a:ext cx="1958149" cy="783259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400" b="0" kern="1200" dirty="0" smtClean="0">
              <a:latin typeface="+mj-lt"/>
            </a:rPr>
            <a:t>Phase 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0" kern="1200" dirty="0" smtClean="0">
              <a:latin typeface="+mj-lt"/>
            </a:rPr>
            <a:t>05.2021</a:t>
          </a:r>
          <a:endParaRPr lang="fr-FR" sz="1400" b="0" kern="1200" dirty="0">
            <a:latin typeface="+mj-lt"/>
          </a:endParaRPr>
        </a:p>
      </dsp:txBody>
      <dsp:txXfrm>
        <a:off x="6221120" y="1456220"/>
        <a:ext cx="1174890" cy="783259"/>
      </dsp:txXfrm>
    </dsp:sp>
    <dsp:sp modelId="{312439C6-FA78-41C3-9FC3-A3A87F78666D}">
      <dsp:nvSpPr>
        <dsp:cNvPr id="0" name=""/>
        <dsp:cNvSpPr/>
      </dsp:nvSpPr>
      <dsp:spPr>
        <a:xfrm>
          <a:off x="7591824" y="1456220"/>
          <a:ext cx="1958149" cy="783259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400" b="0" kern="1200" dirty="0" smtClean="0">
              <a:latin typeface="+mj-lt"/>
            </a:rPr>
            <a:t>Phase 5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0" kern="1200" dirty="0" smtClean="0">
              <a:latin typeface="+mj-lt"/>
            </a:rPr>
            <a:t>09.2021</a:t>
          </a:r>
          <a:endParaRPr lang="fr-FR" sz="1400" b="0" kern="1200" dirty="0">
            <a:latin typeface="+mj-lt"/>
          </a:endParaRPr>
        </a:p>
      </dsp:txBody>
      <dsp:txXfrm>
        <a:off x="7983454" y="1456220"/>
        <a:ext cx="1174890" cy="783259"/>
      </dsp:txXfrm>
    </dsp:sp>
    <dsp:sp modelId="{03C92487-5592-46BA-9A9E-295472479AD8}">
      <dsp:nvSpPr>
        <dsp:cNvPr id="0" name=""/>
        <dsp:cNvSpPr/>
      </dsp:nvSpPr>
      <dsp:spPr>
        <a:xfrm>
          <a:off x="9354159" y="1456220"/>
          <a:ext cx="1958149" cy="783259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400" b="0" kern="1200" dirty="0" smtClean="0">
              <a:latin typeface="+mj-lt"/>
            </a:rPr>
            <a:t>Phase 6 (fin)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0" kern="1200" dirty="0" smtClean="0">
              <a:latin typeface="+mj-lt"/>
            </a:rPr>
            <a:t>12.2021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000" b="0" kern="1200" dirty="0" smtClean="0">
              <a:latin typeface="+mn-lt"/>
            </a:rPr>
            <a:t>N</a:t>
          </a:r>
          <a:r>
            <a:rPr lang="fr-FR" sz="1000" kern="1200" dirty="0" smtClean="0"/>
            <a:t>ouvelle numérotation</a:t>
          </a:r>
          <a:endParaRPr lang="fr-FR" sz="1000" kern="1200" dirty="0"/>
        </a:p>
      </dsp:txBody>
      <dsp:txXfrm>
        <a:off x="9745789" y="1456220"/>
        <a:ext cx="1174890" cy="7832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20449-EB0F-4A48-B068-8A0B3A26E0E1}" type="datetimeFigureOut">
              <a:rPr lang="fr-FR" smtClean="0"/>
              <a:t>18/11/2020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E35F1-BEEB-462B-B68F-FBA8A7E460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56057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F4AA0C-810D-4309-9A25-CC3DFA9B6A1E}" type="datetimeFigureOut">
              <a:rPr lang="fr-FR" smtClean="0"/>
              <a:t>18/11/2020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C1003D-803C-482B-8045-8AEBE5A584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445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C1003D-803C-482B-8045-8AEBE5A584E0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607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8792" y="3431355"/>
            <a:ext cx="10812544" cy="2884603"/>
          </a:xfrm>
        </p:spPr>
        <p:txBody>
          <a:bodyPr anchor="t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3194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ubheading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365" y="197963"/>
            <a:ext cx="7927943" cy="178166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365" y="2894029"/>
            <a:ext cx="11312165" cy="3695306"/>
          </a:xfrm>
        </p:spPr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4932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2822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863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9365" y="197963"/>
            <a:ext cx="11312165" cy="12820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noProof="0" dirty="0" smtClean="0"/>
              <a:t>Click to </a:t>
            </a:r>
            <a:r>
              <a:rPr lang="fr-FR" noProof="0" dirty="0" err="1" smtClean="0"/>
              <a:t>edit</a:t>
            </a:r>
            <a:r>
              <a:rPr lang="fr-FR" noProof="0" dirty="0" smtClean="0"/>
              <a:t> Master </a:t>
            </a:r>
            <a:r>
              <a:rPr lang="fr-FR" noProof="0" dirty="0" err="1" smtClean="0"/>
              <a:t>title</a:t>
            </a:r>
            <a:r>
              <a:rPr lang="fr-FR" noProof="0" dirty="0" smtClean="0"/>
              <a:t> style</a:t>
            </a:r>
            <a:endParaRPr lang="fr-FR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365" y="2215299"/>
            <a:ext cx="11312165" cy="4374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 smtClean="0"/>
              <a:t>Edit Master </a:t>
            </a:r>
            <a:r>
              <a:rPr lang="fr-FR" noProof="0" dirty="0" err="1" smtClean="0"/>
              <a:t>text</a:t>
            </a:r>
            <a:r>
              <a:rPr lang="fr-FR" noProof="0" dirty="0" smtClean="0"/>
              <a:t> styles</a:t>
            </a:r>
          </a:p>
          <a:p>
            <a:pPr lvl="1"/>
            <a:r>
              <a:rPr lang="fr-FR" noProof="0" dirty="0" smtClean="0"/>
              <a:t>Second </a:t>
            </a:r>
            <a:r>
              <a:rPr lang="fr-FR" noProof="0" dirty="0" err="1" smtClean="0"/>
              <a:t>level</a:t>
            </a:r>
            <a:endParaRPr lang="fr-FR" noProof="0" dirty="0" smtClean="0"/>
          </a:p>
          <a:p>
            <a:pPr lvl="2"/>
            <a:r>
              <a:rPr lang="fr-FR" noProof="0" dirty="0" err="1" smtClean="0"/>
              <a:t>Third</a:t>
            </a:r>
            <a:r>
              <a:rPr lang="fr-FR" noProof="0" dirty="0" smtClean="0"/>
              <a:t> </a:t>
            </a:r>
            <a:r>
              <a:rPr lang="fr-FR" noProof="0" dirty="0" err="1" smtClean="0"/>
              <a:t>level</a:t>
            </a:r>
            <a:endParaRPr lang="fr-FR" noProof="0" dirty="0" smtClean="0"/>
          </a:p>
          <a:p>
            <a:pPr lvl="3"/>
            <a:r>
              <a:rPr lang="fr-FR" noProof="0" dirty="0" err="1" smtClean="0"/>
              <a:t>Fourth</a:t>
            </a:r>
            <a:r>
              <a:rPr lang="fr-FR" noProof="0" dirty="0" smtClean="0"/>
              <a:t> </a:t>
            </a:r>
            <a:r>
              <a:rPr lang="fr-FR" noProof="0" dirty="0" err="1" smtClean="0"/>
              <a:t>level</a:t>
            </a:r>
            <a:endParaRPr lang="fr-FR" noProof="0" dirty="0" smtClean="0"/>
          </a:p>
          <a:p>
            <a:pPr lvl="4"/>
            <a:r>
              <a:rPr lang="fr-FR" noProof="0" dirty="0" err="1" smtClean="0"/>
              <a:t>Fifth</a:t>
            </a:r>
            <a:r>
              <a:rPr lang="fr-FR" noProof="0" dirty="0" smtClean="0"/>
              <a:t> </a:t>
            </a:r>
            <a:r>
              <a:rPr lang="fr-FR" noProof="0" dirty="0" err="1" smtClean="0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3957930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7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7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7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sz="4800" dirty="0" smtClean="0"/>
              <a:t>Adaptations</a:t>
            </a:r>
            <a:br>
              <a:rPr lang="fr-FR" sz="4800" dirty="0" smtClean="0"/>
            </a:br>
            <a:r>
              <a:rPr lang="fr-FR" sz="4800" dirty="0" smtClean="0"/>
              <a:t>des transports publics</a:t>
            </a:r>
            <a:br>
              <a:rPr lang="fr-FR" sz="4800" dirty="0" smtClean="0"/>
            </a:br>
            <a:r>
              <a:rPr lang="fr-FR" sz="4800" dirty="0" smtClean="0"/>
              <a:t>à partir du 13 décembre 2020</a:t>
            </a:r>
            <a:br>
              <a:rPr lang="fr-FR" sz="4800" dirty="0" smtClean="0"/>
            </a:br>
            <a:r>
              <a:rPr lang="fr-FR" sz="4800" dirty="0"/>
              <a:t/>
            </a:r>
            <a:br>
              <a:rPr lang="fr-FR" sz="4800" dirty="0"/>
            </a:br>
            <a:r>
              <a:rPr lang="fr-FR" sz="2200" dirty="0" smtClean="0"/>
              <a:t>Conférence de presse commune du MMTP et de la VDL</a:t>
            </a:r>
            <a:r>
              <a:rPr lang="fr-FR" sz="4800" dirty="0" smtClean="0"/>
              <a:t/>
            </a:r>
            <a:br>
              <a:rPr lang="fr-FR" sz="4800" dirty="0" smtClean="0"/>
            </a:br>
            <a:r>
              <a:rPr lang="fr-FR" sz="4800" dirty="0" smtClean="0"/>
              <a:t/>
            </a:r>
            <a:br>
              <a:rPr lang="fr-FR" sz="4800" dirty="0" smtClean="0"/>
            </a:br>
            <a:endParaRPr lang="fr-FR" sz="4800" dirty="0"/>
          </a:p>
        </p:txBody>
      </p:sp>
    </p:spTree>
    <p:extLst>
      <p:ext uri="{BB962C8B-B14F-4D97-AF65-F5344CB8AC3E}">
        <p14:creationId xmlns:p14="http://schemas.microsoft.com/office/powerpoint/2010/main" val="319155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Réorganisation</a:t>
            </a:r>
            <a:r>
              <a:rPr lang="en-GB" dirty="0"/>
              <a:t> du </a:t>
            </a:r>
            <a:r>
              <a:rPr lang="en-GB" dirty="0" err="1"/>
              <a:t>réseau</a:t>
            </a:r>
            <a:r>
              <a:rPr lang="en-GB" dirty="0"/>
              <a:t> RGTR : </a:t>
            </a:r>
            <a:r>
              <a:rPr lang="en-GB" dirty="0" smtClean="0"/>
              <a:t>timeline</a:t>
            </a:r>
            <a:endParaRPr lang="en-GB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5751413"/>
              </p:ext>
            </p:extLst>
          </p:nvPr>
        </p:nvGraphicFramePr>
        <p:xfrm>
          <a:off x="515571" y="2542321"/>
          <a:ext cx="11312525" cy="3695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35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Impact sur le réseau RGTR</a:t>
            </a:r>
            <a:br>
              <a:rPr lang="fr-FR" dirty="0" smtClean="0"/>
            </a:br>
            <a:r>
              <a:rPr lang="fr-FR" sz="2400" dirty="0" smtClean="0"/>
              <a:t>Ministère de la Mobilité et des Travaux publics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365" y="2894029"/>
            <a:ext cx="10259361" cy="36953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 smtClean="0">
                <a:solidFill>
                  <a:schemeClr val="accent2"/>
                </a:solidFill>
              </a:rPr>
              <a:t>Extension du </a:t>
            </a:r>
            <a:r>
              <a:rPr lang="en-GB" b="1" dirty="0" err="1" smtClean="0">
                <a:solidFill>
                  <a:schemeClr val="accent2"/>
                </a:solidFill>
              </a:rPr>
              <a:t>réseau</a:t>
            </a:r>
            <a:r>
              <a:rPr lang="en-GB" b="1" dirty="0" smtClean="0">
                <a:solidFill>
                  <a:schemeClr val="accent2"/>
                </a:solidFill>
              </a:rPr>
              <a:t> RGTR</a:t>
            </a:r>
            <a:endParaRPr lang="en-GB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fr-FR" dirty="0"/>
              <a:t>Quatre nouvelles lignes de bus </a:t>
            </a:r>
            <a:r>
              <a:rPr lang="fr-FR" dirty="0" smtClean="0"/>
              <a:t>seront </a:t>
            </a:r>
            <a:r>
              <a:rPr lang="fr-FR" dirty="0"/>
              <a:t>mises en service :</a:t>
            </a:r>
            <a:endParaRPr lang="lb-LU" dirty="0"/>
          </a:p>
          <a:p>
            <a:pPr>
              <a:buFont typeface="Wingdings" panose="05000000000000000000" pitchFamily="2" charset="2"/>
              <a:buChar char="§"/>
            </a:pPr>
            <a:r>
              <a:rPr lang="de-DE" dirty="0" err="1" smtClean="0"/>
              <a:t>Ligne</a:t>
            </a:r>
            <a:r>
              <a:rPr lang="de-DE" dirty="0" smtClean="0"/>
              <a:t> </a:t>
            </a:r>
            <a:r>
              <a:rPr lang="de-DE" dirty="0"/>
              <a:t>105 : </a:t>
            </a:r>
            <a:r>
              <a:rPr lang="de-DE" dirty="0" err="1"/>
              <a:t>Junglinster</a:t>
            </a:r>
            <a:r>
              <a:rPr lang="de-DE" dirty="0"/>
              <a:t> – </a:t>
            </a:r>
            <a:r>
              <a:rPr lang="de-DE" dirty="0" err="1" smtClean="0"/>
              <a:t>Ettelbruck</a:t>
            </a:r>
            <a:r>
              <a:rPr lang="de-DE" dirty="0" smtClean="0"/>
              <a:t> </a:t>
            </a:r>
            <a:r>
              <a:rPr lang="de-DE" dirty="0"/>
              <a:t>(via </a:t>
            </a:r>
            <a:r>
              <a:rPr lang="de-DE" dirty="0" err="1" smtClean="0"/>
              <a:t>Diekirch</a:t>
            </a:r>
            <a:r>
              <a:rPr lang="de-DE" dirty="0" smtClean="0"/>
              <a:t>) / </a:t>
            </a:r>
            <a:r>
              <a:rPr lang="de-DE" dirty="0" err="1" smtClean="0"/>
              <a:t>remplacera</a:t>
            </a:r>
            <a:r>
              <a:rPr lang="de-DE" dirty="0" smtClean="0"/>
              <a:t> en </a:t>
            </a:r>
            <a:r>
              <a:rPr lang="de-DE" dirty="0" err="1" smtClean="0"/>
              <a:t>partie</a:t>
            </a:r>
            <a:r>
              <a:rPr lang="de-DE" dirty="0" smtClean="0"/>
              <a:t> la </a:t>
            </a:r>
            <a:r>
              <a:rPr lang="de-DE" dirty="0" err="1" smtClean="0"/>
              <a:t>ligne</a:t>
            </a:r>
            <a:r>
              <a:rPr lang="de-DE" dirty="0" smtClean="0"/>
              <a:t> 100 </a:t>
            </a:r>
            <a:endParaRPr lang="lb-LU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fr-FR" dirty="0" smtClean="0"/>
              <a:t>Ligne </a:t>
            </a:r>
            <a:r>
              <a:rPr lang="fr-FR" dirty="0"/>
              <a:t>461 : </a:t>
            </a:r>
            <a:r>
              <a:rPr lang="fr-FR" dirty="0" err="1"/>
              <a:t>Itzig</a:t>
            </a:r>
            <a:r>
              <a:rPr lang="fr-FR" dirty="0"/>
              <a:t> – Howald (via </a:t>
            </a:r>
            <a:r>
              <a:rPr lang="fr-FR" dirty="0" smtClean="0"/>
              <a:t>Bonnevoie) / remplacera en partie la ligne 144 </a:t>
            </a:r>
            <a:endParaRPr lang="lb-LU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fr-FR" dirty="0" smtClean="0"/>
              <a:t>Ligne </a:t>
            </a:r>
            <a:r>
              <a:rPr lang="fr-FR" dirty="0"/>
              <a:t>536 : </a:t>
            </a:r>
            <a:r>
              <a:rPr lang="fr-FR" dirty="0" smtClean="0"/>
              <a:t>Ettelbruck </a:t>
            </a:r>
            <a:r>
              <a:rPr lang="fr-FR" dirty="0"/>
              <a:t>– </a:t>
            </a:r>
            <a:r>
              <a:rPr lang="fr-FR" dirty="0" err="1" smtClean="0"/>
              <a:t>Esch</a:t>
            </a:r>
            <a:r>
              <a:rPr lang="fr-FR" dirty="0" smtClean="0"/>
              <a:t>-sur-Sûre </a:t>
            </a:r>
            <a:r>
              <a:rPr lang="fr-FR" dirty="0"/>
              <a:t>(via </a:t>
            </a:r>
            <a:r>
              <a:rPr lang="fr-FR" dirty="0" err="1"/>
              <a:t>Eschdorf</a:t>
            </a:r>
            <a:r>
              <a:rPr lang="fr-FR" dirty="0"/>
              <a:t>, </a:t>
            </a:r>
            <a:r>
              <a:rPr lang="fr-FR" dirty="0" err="1"/>
              <a:t>Merscheid</a:t>
            </a:r>
            <a:r>
              <a:rPr lang="fr-FR" dirty="0"/>
              <a:t>)</a:t>
            </a:r>
            <a:endParaRPr lang="lb-LU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fr-FR" dirty="0" smtClean="0"/>
              <a:t>Ligne </a:t>
            </a:r>
            <a:r>
              <a:rPr lang="fr-FR" dirty="0"/>
              <a:t>543 : </a:t>
            </a:r>
            <a:r>
              <a:rPr lang="fr-FR" dirty="0" smtClean="0"/>
              <a:t>Ettelbruck </a:t>
            </a:r>
            <a:r>
              <a:rPr lang="fr-FR" dirty="0"/>
              <a:t>– </a:t>
            </a:r>
            <a:r>
              <a:rPr lang="fr-FR" dirty="0" err="1"/>
              <a:t>Consthum</a:t>
            </a:r>
            <a:r>
              <a:rPr lang="fr-FR" dirty="0"/>
              <a:t> (via </a:t>
            </a:r>
            <a:r>
              <a:rPr lang="fr-FR" dirty="0" err="1"/>
              <a:t>Bourscheid</a:t>
            </a:r>
            <a:r>
              <a:rPr lang="fr-FR" dirty="0"/>
              <a:t>)</a:t>
            </a:r>
            <a:endParaRPr lang="lb-LU" dirty="0"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50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200" dirty="0" smtClean="0"/>
              <a:t/>
            </a:r>
            <a:br>
              <a:rPr lang="fr-FR" sz="2200" dirty="0" smtClean="0"/>
            </a:br>
            <a:r>
              <a:rPr lang="fr-FR" dirty="0" smtClean="0"/>
              <a:t>Impact</a:t>
            </a:r>
            <a:r>
              <a:rPr lang="fr-FR" sz="2200" dirty="0" smtClean="0"/>
              <a:t> </a:t>
            </a:r>
            <a:r>
              <a:rPr lang="fr-FR" dirty="0" smtClean="0"/>
              <a:t>sur le réseau RGTR</a:t>
            </a:r>
            <a:br>
              <a:rPr lang="fr-FR" dirty="0" smtClean="0"/>
            </a:br>
            <a:r>
              <a:rPr lang="fr-FR" sz="2400" dirty="0" smtClean="0"/>
              <a:t>Ministère de la Mobilité et des Travaux publics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367" y="2894028"/>
            <a:ext cx="7798794" cy="127064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b="1" dirty="0">
                <a:solidFill>
                  <a:schemeClr val="accent2"/>
                </a:solidFill>
              </a:rPr>
              <a:t>Réorganisation </a:t>
            </a:r>
            <a:r>
              <a:rPr lang="fr-FR" b="1" dirty="0" smtClean="0">
                <a:solidFill>
                  <a:schemeClr val="accent2"/>
                </a:solidFill>
              </a:rPr>
              <a:t>de </a:t>
            </a:r>
            <a:r>
              <a:rPr lang="fr-FR" b="1" dirty="0">
                <a:solidFill>
                  <a:schemeClr val="accent2"/>
                </a:solidFill>
              </a:rPr>
              <a:t>l’itinéraire </a:t>
            </a:r>
            <a:r>
              <a:rPr lang="fr-FR" b="1" dirty="0" smtClean="0">
                <a:solidFill>
                  <a:schemeClr val="accent2"/>
                </a:solidFill>
              </a:rPr>
              <a:t>sur </a:t>
            </a:r>
            <a:r>
              <a:rPr lang="fr-FR" b="1" dirty="0">
                <a:solidFill>
                  <a:schemeClr val="accent2"/>
                </a:solidFill>
              </a:rPr>
              <a:t>certaines lignes </a:t>
            </a:r>
            <a:endParaRPr lang="fr-FR" b="1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fr-FR" dirty="0" smtClean="0"/>
              <a:t>Lignes </a:t>
            </a:r>
            <a:r>
              <a:rPr lang="fr-FR" dirty="0"/>
              <a:t>de bus </a:t>
            </a:r>
            <a:r>
              <a:rPr lang="fr-FR" dirty="0" smtClean="0"/>
              <a:t>en </a:t>
            </a:r>
            <a:r>
              <a:rPr lang="fr-FR" dirty="0"/>
              <a:t>direction de Luxembourg-ville </a:t>
            </a:r>
            <a:r>
              <a:rPr lang="fr-FR" dirty="0" smtClean="0"/>
              <a:t>avec un changement d’itinéraire et un </a:t>
            </a:r>
            <a:r>
              <a:rPr lang="fr-FR" dirty="0"/>
              <a:t>nouveau terminus : </a:t>
            </a:r>
            <a:endParaRPr lang="lb-LU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593817"/>
              </p:ext>
            </p:extLst>
          </p:nvPr>
        </p:nvGraphicFramePr>
        <p:xfrm>
          <a:off x="339365" y="4346515"/>
          <a:ext cx="7402946" cy="2220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9702">
                  <a:extLst>
                    <a:ext uri="{9D8B030D-6E8A-4147-A177-3AD203B41FA5}">
                      <a16:colId xmlns:a16="http://schemas.microsoft.com/office/drawing/2014/main" val="2472433164"/>
                    </a:ext>
                  </a:extLst>
                </a:gridCol>
                <a:gridCol w="2397374">
                  <a:extLst>
                    <a:ext uri="{9D8B030D-6E8A-4147-A177-3AD203B41FA5}">
                      <a16:colId xmlns:a16="http://schemas.microsoft.com/office/drawing/2014/main" val="58789444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4288700086"/>
                    </a:ext>
                  </a:extLst>
                </a:gridCol>
                <a:gridCol w="1321724">
                  <a:extLst>
                    <a:ext uri="{9D8B030D-6E8A-4147-A177-3AD203B41FA5}">
                      <a16:colId xmlns:a16="http://schemas.microsoft.com/office/drawing/2014/main" val="2608476205"/>
                    </a:ext>
                  </a:extLst>
                </a:gridCol>
                <a:gridCol w="1662546">
                  <a:extLst>
                    <a:ext uri="{9D8B030D-6E8A-4147-A177-3AD203B41FA5}">
                      <a16:colId xmlns:a16="http://schemas.microsoft.com/office/drawing/2014/main" val="2583228434"/>
                    </a:ext>
                  </a:extLst>
                </a:gridCol>
              </a:tblGrid>
              <a:tr h="370132">
                <a:tc>
                  <a:txBody>
                    <a:bodyPr/>
                    <a:lstStyle/>
                    <a:p>
                      <a:pPr algn="just"/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Ligne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Destination à p. du 13.12.2020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Ancien terminus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Nouveau terminus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 b="1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Correspondance vers centre-ville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98330724"/>
                  </a:ext>
                </a:extLst>
              </a:tr>
              <a:tr h="370132">
                <a:tc>
                  <a:txBody>
                    <a:bodyPr/>
                    <a:lstStyle/>
                    <a:p>
                      <a:pPr algn="just"/>
                      <a:r>
                        <a:rPr lang="fr-FR" sz="1100" dirty="0" smtClean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 dirty="0" err="1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Junglinster</a:t>
                      </a:r>
                      <a:r>
                        <a:rPr lang="fr-FR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vers Lux- </a:t>
                      </a:r>
                      <a:r>
                        <a:rPr lang="fr-FR" sz="1100" dirty="0" err="1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Limpertsberg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Centre, Badanstalt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 dirty="0" err="1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Limpertsberg</a:t>
                      </a:r>
                      <a:r>
                        <a:rPr lang="fr-FR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, Theater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Bus ou tram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70538425"/>
                  </a:ext>
                </a:extLst>
              </a:tr>
              <a:tr h="370132">
                <a:tc>
                  <a:txBody>
                    <a:bodyPr/>
                    <a:lstStyle/>
                    <a:p>
                      <a:pPr algn="just"/>
                      <a:r>
                        <a:rPr lang="fr-FR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Echternach vers Lux-Kirchberg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Gare </a:t>
                      </a:r>
                      <a:r>
                        <a:rPr lang="fr-FR" sz="1100" dirty="0" smtClean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routière </a:t>
                      </a:r>
                      <a:r>
                        <a:rPr lang="fr-FR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CFL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Kirchberg, Europe Gare routière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 dirty="0" smtClean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Bus ou tram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32302561"/>
                  </a:ext>
                </a:extLst>
              </a:tr>
              <a:tr h="370132">
                <a:tc>
                  <a:txBody>
                    <a:bodyPr/>
                    <a:lstStyle/>
                    <a:p>
                      <a:pPr algn="just"/>
                      <a:r>
                        <a:rPr lang="fr-FR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117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Trier (D) vers Howald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Gare, 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fr-FR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rue Heine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Howald, P+R </a:t>
                      </a:r>
                      <a:r>
                        <a:rPr lang="fr-FR" sz="1100" dirty="0" smtClean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Sud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Bus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5770548"/>
                  </a:ext>
                </a:extLst>
              </a:tr>
              <a:tr h="370132">
                <a:tc>
                  <a:txBody>
                    <a:bodyPr/>
                    <a:lstStyle/>
                    <a:p>
                      <a:pPr algn="just"/>
                      <a:r>
                        <a:rPr lang="fr-FR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120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 dirty="0" err="1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Junglinster</a:t>
                      </a:r>
                      <a:r>
                        <a:rPr lang="fr-FR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vers </a:t>
                      </a:r>
                      <a:r>
                        <a:rPr lang="fr-FR" sz="1100" dirty="0" err="1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Howald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Gare </a:t>
                      </a:r>
                      <a:r>
                        <a:rPr lang="fr-FR" sz="1100" dirty="0" smtClean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centrale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 dirty="0" err="1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Howald</a:t>
                      </a:r>
                      <a:r>
                        <a:rPr lang="fr-FR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fr-FR" sz="1100" dirty="0" err="1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Ronnebësch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 dirty="0" smtClean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Bus ou tram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9084090"/>
                  </a:ext>
                </a:extLst>
              </a:tr>
              <a:tr h="370132">
                <a:tc>
                  <a:txBody>
                    <a:bodyPr/>
                    <a:lstStyle/>
                    <a:p>
                      <a:pPr algn="l"/>
                      <a:r>
                        <a:rPr lang="fr-FR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125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Oberanven vers Lux-Kirchberg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Hollerich, Bouillon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Kirchberg, </a:t>
                      </a:r>
                      <a:r>
                        <a:rPr lang="fr-FR" sz="1100" dirty="0" smtClean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Luxexpo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Bus ou tram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35961777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877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200" dirty="0" smtClean="0"/>
              <a:t/>
            </a:r>
            <a:br>
              <a:rPr lang="fr-FR" sz="2200" dirty="0" smtClean="0"/>
            </a:br>
            <a:r>
              <a:rPr lang="fr-FR" dirty="0" smtClean="0"/>
              <a:t>Impact</a:t>
            </a:r>
            <a:r>
              <a:rPr lang="fr-FR" sz="2200" dirty="0" smtClean="0"/>
              <a:t> </a:t>
            </a:r>
            <a:r>
              <a:rPr lang="fr-FR" dirty="0" smtClean="0"/>
              <a:t>sur le réseau RGTR</a:t>
            </a:r>
            <a:br>
              <a:rPr lang="fr-FR" dirty="0" smtClean="0"/>
            </a:br>
            <a:r>
              <a:rPr lang="fr-FR" sz="2400" dirty="0" smtClean="0"/>
              <a:t>Ministère de la Mobilité et des Travaux publics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366" y="2894029"/>
            <a:ext cx="11231950" cy="1004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chemeClr val="accent2"/>
                </a:solidFill>
              </a:rPr>
              <a:t>Réorganisation de l’itinéraire </a:t>
            </a:r>
            <a:r>
              <a:rPr lang="fr-FR" b="1" dirty="0" smtClean="0">
                <a:solidFill>
                  <a:schemeClr val="accent2"/>
                </a:solidFill>
              </a:rPr>
              <a:t>sur </a:t>
            </a:r>
            <a:r>
              <a:rPr lang="fr-FR" b="1" dirty="0">
                <a:solidFill>
                  <a:schemeClr val="accent2"/>
                </a:solidFill>
              </a:rPr>
              <a:t>certaines lignes </a:t>
            </a:r>
            <a:endParaRPr lang="fr-FR" b="1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fr-FR" dirty="0" smtClean="0"/>
              <a:t>Suite : </a:t>
            </a:r>
            <a:endParaRPr lang="lb-LU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2217965"/>
              </p:ext>
            </p:extLst>
          </p:nvPr>
        </p:nvGraphicFramePr>
        <p:xfrm>
          <a:off x="339365" y="4336384"/>
          <a:ext cx="7402946" cy="2220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9702">
                  <a:extLst>
                    <a:ext uri="{9D8B030D-6E8A-4147-A177-3AD203B41FA5}">
                      <a16:colId xmlns:a16="http://schemas.microsoft.com/office/drawing/2014/main" val="2472433164"/>
                    </a:ext>
                  </a:extLst>
                </a:gridCol>
                <a:gridCol w="2397374">
                  <a:extLst>
                    <a:ext uri="{9D8B030D-6E8A-4147-A177-3AD203B41FA5}">
                      <a16:colId xmlns:a16="http://schemas.microsoft.com/office/drawing/2014/main" val="58789444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4288700086"/>
                    </a:ext>
                  </a:extLst>
                </a:gridCol>
                <a:gridCol w="1321724">
                  <a:extLst>
                    <a:ext uri="{9D8B030D-6E8A-4147-A177-3AD203B41FA5}">
                      <a16:colId xmlns:a16="http://schemas.microsoft.com/office/drawing/2014/main" val="2608476205"/>
                    </a:ext>
                  </a:extLst>
                </a:gridCol>
                <a:gridCol w="1662546">
                  <a:extLst>
                    <a:ext uri="{9D8B030D-6E8A-4147-A177-3AD203B41FA5}">
                      <a16:colId xmlns:a16="http://schemas.microsoft.com/office/drawing/2014/main" val="2583228434"/>
                    </a:ext>
                  </a:extLst>
                </a:gridCol>
              </a:tblGrid>
              <a:tr h="370132">
                <a:tc>
                  <a:txBody>
                    <a:bodyPr/>
                    <a:lstStyle/>
                    <a:p>
                      <a:pPr algn="just"/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Ligne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Destination à p. du 13.12.2020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Ancien terminus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Nouveau terminus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Correspondance vers centre-ville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98330724"/>
                  </a:ext>
                </a:extLst>
              </a:tr>
              <a:tr h="370132">
                <a:tc>
                  <a:txBody>
                    <a:bodyPr/>
                    <a:lstStyle/>
                    <a:p>
                      <a:pPr algn="l"/>
                      <a:r>
                        <a:rPr lang="fr-FR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150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Ahn vers Howald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Gare, 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fr-FR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rue Heine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Howald, Ronnebësch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 dirty="0" smtClean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Bus ou tram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70538425"/>
                  </a:ext>
                </a:extLst>
              </a:tr>
              <a:tr h="370132">
                <a:tc>
                  <a:txBody>
                    <a:bodyPr/>
                    <a:lstStyle/>
                    <a:p>
                      <a:pPr algn="l"/>
                      <a:r>
                        <a:rPr lang="fr-FR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157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Saarburg (D) vers Lux-Kirchberg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Kirchberg, Gare </a:t>
                      </a:r>
                      <a:r>
                        <a:rPr lang="de-DE" sz="1100" dirty="0" err="1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routière</a:t>
                      </a:r>
                      <a:r>
                        <a:rPr lang="de-DE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Luxexpo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Kirchberg, Europe Gare routière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Bus ou tram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32302561"/>
                  </a:ext>
                </a:extLst>
              </a:tr>
              <a:tr h="370132">
                <a:tc>
                  <a:txBody>
                    <a:bodyPr/>
                    <a:lstStyle/>
                    <a:p>
                      <a:pPr algn="l"/>
                      <a:r>
                        <a:rPr lang="fr-FR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172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Frisange vers Lux-Rocade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Kirchberg, Rehazenter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Gare, </a:t>
                      </a:r>
                      <a:r>
                        <a:rPr lang="fr-FR" sz="1100" dirty="0" smtClean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Rocade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100" dirty="0" smtClean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Bus</a:t>
                      </a:r>
                      <a:r>
                        <a:rPr lang="de-DE" sz="1100" baseline="0" dirty="0" smtClean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100" baseline="0" dirty="0" err="1" smtClean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ou</a:t>
                      </a:r>
                      <a:r>
                        <a:rPr lang="de-DE" sz="1100" baseline="0" dirty="0" smtClean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100" baseline="0" dirty="0" err="1" smtClean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tram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5770548"/>
                  </a:ext>
                </a:extLst>
              </a:tr>
              <a:tr h="370132">
                <a:tc>
                  <a:txBody>
                    <a:bodyPr/>
                    <a:lstStyle/>
                    <a:p>
                      <a:pPr algn="l"/>
                      <a:r>
                        <a:rPr lang="fr-FR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194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Bettembourg vers Lux-Rocade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Sandweiler, am Eck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Gare, </a:t>
                      </a:r>
                      <a:r>
                        <a:rPr lang="fr-FR" sz="1100" dirty="0" smtClean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Rocade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100" dirty="0" smtClean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Bus </a:t>
                      </a:r>
                      <a:r>
                        <a:rPr lang="de-DE" sz="1100" dirty="0" err="1" smtClean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ou</a:t>
                      </a:r>
                      <a:r>
                        <a:rPr lang="de-DE" sz="1100" dirty="0" smtClean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100" dirty="0" err="1" smtClean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tram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9084090"/>
                  </a:ext>
                </a:extLst>
              </a:tr>
              <a:tr h="370132">
                <a:tc>
                  <a:txBody>
                    <a:bodyPr/>
                    <a:lstStyle/>
                    <a:p>
                      <a:pPr algn="l"/>
                      <a:r>
                        <a:rPr lang="fr-FR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290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100" dirty="0" err="1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Mersch</a:t>
                      </a:r>
                      <a:r>
                        <a:rPr lang="de-DE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100" dirty="0" err="1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vers</a:t>
                      </a:r>
                      <a:r>
                        <a:rPr lang="de-DE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Lux-Kirchberg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Centre, Badanstalt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10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Kirchberg, Rout Bréck-Pafendall</a:t>
                      </a:r>
                      <a:endParaRPr lang="lb-L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Bus </a:t>
                      </a:r>
                      <a:r>
                        <a:rPr lang="de-DE" sz="1100" dirty="0" err="1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ou</a:t>
                      </a:r>
                      <a:r>
                        <a:rPr lang="de-DE" sz="11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100" dirty="0" err="1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tram</a:t>
                      </a:r>
                      <a:endParaRPr lang="lb-L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78857849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797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200" dirty="0" smtClean="0"/>
              <a:t/>
            </a:r>
            <a:br>
              <a:rPr lang="fr-FR" sz="2200" dirty="0" smtClean="0"/>
            </a:br>
            <a:r>
              <a:rPr lang="fr-FR" dirty="0" smtClean="0"/>
              <a:t>Impact</a:t>
            </a:r>
            <a:r>
              <a:rPr lang="fr-FR" sz="2200" dirty="0" smtClean="0"/>
              <a:t> </a:t>
            </a:r>
            <a:r>
              <a:rPr lang="fr-FR" dirty="0" smtClean="0"/>
              <a:t>sur le réseau RGTR</a:t>
            </a:r>
            <a:br>
              <a:rPr lang="fr-FR" dirty="0" smtClean="0"/>
            </a:br>
            <a:r>
              <a:rPr lang="fr-FR" sz="2400" dirty="0" smtClean="0"/>
              <a:t>Ministère de la Mobilité et des Travaux publics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366" y="2894029"/>
            <a:ext cx="6269252" cy="33571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chemeClr val="accent2"/>
                </a:solidFill>
              </a:rPr>
              <a:t>Réorganisation de l’itinéraire </a:t>
            </a:r>
            <a:r>
              <a:rPr lang="fr-FR" b="1" dirty="0" smtClean="0">
                <a:solidFill>
                  <a:schemeClr val="accent2"/>
                </a:solidFill>
              </a:rPr>
              <a:t>sur </a:t>
            </a:r>
            <a:r>
              <a:rPr lang="fr-FR" b="1" dirty="0">
                <a:solidFill>
                  <a:schemeClr val="accent2"/>
                </a:solidFill>
              </a:rPr>
              <a:t>certaines lignes </a:t>
            </a:r>
            <a:endParaRPr lang="fr-FR" b="1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fr-FR" dirty="0"/>
              <a:t>L</a:t>
            </a:r>
            <a:r>
              <a:rPr lang="fr-FR" dirty="0" smtClean="0"/>
              <a:t>ignes </a:t>
            </a:r>
            <a:r>
              <a:rPr lang="fr-FR" dirty="0"/>
              <a:t>de bus </a:t>
            </a:r>
            <a:r>
              <a:rPr lang="fr-FR" dirty="0" smtClean="0"/>
              <a:t>également sujettes </a:t>
            </a:r>
            <a:r>
              <a:rPr lang="fr-FR" dirty="0"/>
              <a:t>à un changement </a:t>
            </a:r>
            <a:r>
              <a:rPr lang="fr-FR" dirty="0" smtClean="0"/>
              <a:t>d’itinéraire (moins important) </a:t>
            </a:r>
            <a:r>
              <a:rPr lang="fr-FR" dirty="0"/>
              <a:t>qui va souvent de pair avec des adaptations d’horaire :</a:t>
            </a:r>
            <a:endParaRPr lang="lb-LU" dirty="0"/>
          </a:p>
          <a:p>
            <a:pPr>
              <a:buFont typeface="Wingdings" panose="05000000000000000000" pitchFamily="2" charset="2"/>
              <a:buChar char="§"/>
            </a:pPr>
            <a:r>
              <a:rPr lang="fr-FR" dirty="0"/>
              <a:t> </a:t>
            </a:r>
            <a:r>
              <a:rPr lang="fr-FR" dirty="0" smtClean="0"/>
              <a:t>132</a:t>
            </a:r>
            <a:r>
              <a:rPr lang="fr-FR" dirty="0"/>
              <a:t>, </a:t>
            </a:r>
            <a:r>
              <a:rPr lang="fr-FR" dirty="0" smtClean="0"/>
              <a:t>134</a:t>
            </a:r>
            <a:r>
              <a:rPr lang="fr-FR" dirty="0"/>
              <a:t>, 144, 295, 522, 535, 540, 555, 560, 570, 740, 750, 800, 810</a:t>
            </a:r>
            <a:endParaRPr lang="lb-LU" dirty="0">
              <a:effectLst/>
            </a:endParaRPr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"/>
          <a:stretch/>
        </p:blipFill>
        <p:spPr>
          <a:xfrm>
            <a:off x="6885591" y="2894029"/>
            <a:ext cx="4785480" cy="36957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884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200" dirty="0" smtClean="0"/>
              <a:t/>
            </a:r>
            <a:br>
              <a:rPr lang="fr-FR" sz="2200" dirty="0" smtClean="0"/>
            </a:br>
            <a:r>
              <a:rPr lang="fr-FR" dirty="0" smtClean="0"/>
              <a:t>Impact</a:t>
            </a:r>
            <a:r>
              <a:rPr lang="fr-FR" sz="2200" dirty="0" smtClean="0"/>
              <a:t> </a:t>
            </a:r>
            <a:r>
              <a:rPr lang="fr-FR" dirty="0" smtClean="0"/>
              <a:t>sur le réseau RGTR</a:t>
            </a:r>
            <a:br>
              <a:rPr lang="fr-FR" dirty="0" smtClean="0"/>
            </a:br>
            <a:r>
              <a:rPr lang="fr-FR" sz="2400" dirty="0" smtClean="0"/>
              <a:t>Ministère de la Mobilité et des Travaux publics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366" y="2894029"/>
            <a:ext cx="7815419" cy="33571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chemeClr val="accent2"/>
                </a:solidFill>
              </a:rPr>
              <a:t>Changements d’horaires sur certaines lignes </a:t>
            </a:r>
            <a:endParaRPr lang="fr-FR" b="1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fr-FR" dirty="0" smtClean="0"/>
              <a:t>Lignes </a:t>
            </a:r>
            <a:r>
              <a:rPr lang="fr-FR" dirty="0"/>
              <a:t>de bus </a:t>
            </a:r>
            <a:r>
              <a:rPr lang="fr-FR" dirty="0" smtClean="0"/>
              <a:t>gardant leur itinéraire, mais sujettes à </a:t>
            </a:r>
            <a:r>
              <a:rPr lang="fr-FR" dirty="0"/>
              <a:t>une modification de l’horaire, tout en gardant leur itinéraire : </a:t>
            </a:r>
            <a:endParaRPr lang="fr-FR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fr-FR" dirty="0"/>
              <a:t>118, 119, 175, 195, 248, 398, 487, 500, 509, 512, 545</a:t>
            </a:r>
            <a:endParaRPr lang="lb-LU" dirty="0"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934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200" dirty="0" smtClean="0"/>
              <a:t/>
            </a:r>
            <a:br>
              <a:rPr lang="fr-FR" sz="2200" dirty="0" smtClean="0"/>
            </a:br>
            <a:r>
              <a:rPr lang="fr-FR" dirty="0" smtClean="0"/>
              <a:t>Impact</a:t>
            </a:r>
            <a:r>
              <a:rPr lang="fr-FR" sz="2200" dirty="0" smtClean="0"/>
              <a:t> </a:t>
            </a:r>
            <a:r>
              <a:rPr lang="fr-FR" dirty="0" smtClean="0"/>
              <a:t>sur le réseau RGTR</a:t>
            </a:r>
            <a:br>
              <a:rPr lang="fr-FR" dirty="0" smtClean="0"/>
            </a:br>
            <a:r>
              <a:rPr lang="fr-FR" sz="2400" dirty="0" smtClean="0"/>
              <a:t>Ministère de la Mobilité et des Travaux publics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366" y="2894029"/>
            <a:ext cx="8147929" cy="33571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 smtClean="0">
                <a:solidFill>
                  <a:schemeClr val="accent2"/>
                </a:solidFill>
              </a:rPr>
              <a:t>Adaptations </a:t>
            </a:r>
            <a:r>
              <a:rPr lang="fr-FR" b="1" dirty="0">
                <a:solidFill>
                  <a:schemeClr val="accent2"/>
                </a:solidFill>
              </a:rPr>
              <a:t>mineures sur certaines lignes </a:t>
            </a:r>
          </a:p>
          <a:p>
            <a:pPr marL="0" indent="0">
              <a:buNone/>
            </a:pPr>
            <a:r>
              <a:rPr lang="fr-FR" dirty="0"/>
              <a:t>Les lignes de bus </a:t>
            </a:r>
            <a:r>
              <a:rPr lang="fr-FR" dirty="0" smtClean="0"/>
              <a:t>bénéficiant </a:t>
            </a:r>
            <a:r>
              <a:rPr lang="fr-FR" dirty="0"/>
              <a:t>de changements mineurs, comme </a:t>
            </a:r>
            <a:r>
              <a:rPr lang="fr-FR" dirty="0" smtClean="0"/>
              <a:t>de </a:t>
            </a:r>
            <a:r>
              <a:rPr lang="fr-FR" dirty="0"/>
              <a:t>petites adaptations sur certains départs, un ajout d’un départ ou le changement d’un arrêt :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dirty="0" smtClean="0"/>
              <a:t>108</a:t>
            </a:r>
            <a:r>
              <a:rPr lang="fr-FR" dirty="0"/>
              <a:t>, 116, 130, 135, 155, 156, 160, 205, 210, 213, 215, 226, 240, 306, 316, 319, 323, 330, 332, 450, 505, 519, 525, 556, 557, 558, 605, 655, 660, 665, 682</a:t>
            </a:r>
          </a:p>
        </p:txBody>
      </p:sp>
      <p:sp>
        <p:nvSpPr>
          <p:cNvPr id="5" name="Rectangle 4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506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200" dirty="0" smtClean="0"/>
              <a:t/>
            </a:r>
            <a:br>
              <a:rPr lang="fr-FR" sz="2200" dirty="0" smtClean="0"/>
            </a:br>
            <a:r>
              <a:rPr lang="fr-FR" dirty="0" smtClean="0"/>
              <a:t>Impact</a:t>
            </a:r>
            <a:r>
              <a:rPr lang="fr-FR" sz="2200" dirty="0" smtClean="0"/>
              <a:t> </a:t>
            </a:r>
            <a:r>
              <a:rPr lang="fr-FR" dirty="0" smtClean="0"/>
              <a:t>sur le réseau RGTR</a:t>
            </a:r>
            <a:br>
              <a:rPr lang="fr-FR" dirty="0" smtClean="0"/>
            </a:br>
            <a:r>
              <a:rPr lang="fr-FR" sz="2400" dirty="0" smtClean="0"/>
              <a:t>Ministère de la Mobilité et des Travaux publics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366" y="2894028"/>
            <a:ext cx="9037390" cy="36647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chemeClr val="accent2"/>
                </a:solidFill>
              </a:rPr>
              <a:t>Changements sur certaines lignes scolaires </a:t>
            </a:r>
            <a:endParaRPr lang="fr-FR" b="1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fr-FR" dirty="0" smtClean="0"/>
              <a:t>Lignes </a:t>
            </a:r>
            <a:r>
              <a:rPr lang="fr-FR" dirty="0"/>
              <a:t>scolaires </a:t>
            </a:r>
            <a:r>
              <a:rPr lang="fr-FR" dirty="0" smtClean="0"/>
              <a:t>bénéficiant </a:t>
            </a:r>
            <a:r>
              <a:rPr lang="fr-FR" dirty="0"/>
              <a:t>de changements sur leurs arrêts, itinéraires et/ou horaires 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dirty="0" smtClean="0"/>
              <a:t>101</a:t>
            </a:r>
            <a:r>
              <a:rPr lang="fr-FR" dirty="0"/>
              <a:t>, 103, 113, 121, 131, 176, 181, 183, 188, 189, 193, 196, 199, 214, 225, 241, 249, 261, 286, 287, 288, 289, 302, 312, 447, 489, 514, 521, 582, 638, 831, 944, 950, 955, 960, 965, 972, 975, </a:t>
            </a:r>
            <a:r>
              <a:rPr lang="fr-FR" dirty="0" smtClean="0"/>
              <a:t>998</a:t>
            </a:r>
            <a:endParaRPr lang="fr-FR" dirty="0"/>
          </a:p>
          <a:p>
            <a:pPr>
              <a:buFont typeface="Wingdings" panose="05000000000000000000" pitchFamily="2" charset="2"/>
              <a:buChar char="§"/>
            </a:pPr>
            <a:r>
              <a:rPr lang="fr-FR" dirty="0"/>
              <a:t>L</a:t>
            </a:r>
            <a:r>
              <a:rPr lang="fr-FR" dirty="0" smtClean="0"/>
              <a:t>a </a:t>
            </a:r>
            <a:r>
              <a:rPr lang="fr-FR" dirty="0"/>
              <a:t>ligne </a:t>
            </a:r>
            <a:r>
              <a:rPr lang="fr-FR" dirty="0" smtClean="0"/>
              <a:t>971 sera supprimée 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11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Impact sur le réseau AVL</a:t>
            </a:r>
            <a:br>
              <a:rPr lang="fr-FR" dirty="0" smtClean="0"/>
            </a:br>
            <a:r>
              <a:rPr lang="fr-FR" sz="2400" dirty="0" smtClean="0"/>
              <a:t>Ville de Luxembourg</a:t>
            </a:r>
            <a:endParaRPr lang="fr-FR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 smtClean="0">
                <a:solidFill>
                  <a:schemeClr val="accent2"/>
                </a:solidFill>
              </a:rPr>
              <a:t>Principes </a:t>
            </a:r>
            <a:r>
              <a:rPr lang="fr-FR" b="1" dirty="0">
                <a:solidFill>
                  <a:schemeClr val="accent2"/>
                </a:solidFill>
              </a:rPr>
              <a:t>du nouveau réseau des </a:t>
            </a:r>
            <a:r>
              <a:rPr lang="fr-FR" b="1" dirty="0" smtClean="0">
                <a:solidFill>
                  <a:schemeClr val="accent2"/>
                </a:solidFill>
              </a:rPr>
              <a:t>AVL</a:t>
            </a:r>
          </a:p>
          <a:p>
            <a:pPr marL="0" indent="0">
              <a:buNone/>
            </a:pPr>
            <a:endParaRPr lang="fr-FR" b="1" dirty="0">
              <a:solidFill>
                <a:schemeClr val="accent2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339365" y="3665598"/>
            <a:ext cx="8813966" cy="3188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fr-CH" sz="1700" dirty="0" smtClean="0">
                <a:solidFill>
                  <a:srgbClr val="82767F"/>
                </a:solidFill>
              </a:rPr>
              <a:t>La mise en service de la ligne de tram (T1) remplacera la desserte intense par bus sur le trajet Gare centrale – </a:t>
            </a:r>
            <a:r>
              <a:rPr lang="fr-CH" sz="1700" i="1" dirty="0" smtClean="0">
                <a:solidFill>
                  <a:srgbClr val="82767F"/>
                </a:solidFill>
              </a:rPr>
              <a:t>Luxexpo</a:t>
            </a:r>
          </a:p>
          <a:p>
            <a:pPr marL="742950" lvl="1" indent="-285750">
              <a:lnSpc>
                <a:spcPct val="150000"/>
              </a:lnSpc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CH" sz="1600" dirty="0" smtClean="0">
                <a:solidFill>
                  <a:srgbClr val="82767F"/>
                </a:solidFill>
              </a:rPr>
              <a:t>Lignes 1 et 16</a:t>
            </a:r>
          </a:p>
          <a:p>
            <a:pPr marL="742950" lvl="1" indent="-285750">
              <a:lnSpc>
                <a:spcPct val="150000"/>
              </a:lnSpc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CH" sz="1600" dirty="0" smtClean="0">
                <a:solidFill>
                  <a:srgbClr val="82767F"/>
                </a:solidFill>
              </a:rPr>
              <a:t>Ancien réseau </a:t>
            </a:r>
            <a:r>
              <a:rPr lang="fr-CH" sz="1600" i="1" dirty="0" err="1" smtClean="0">
                <a:solidFill>
                  <a:srgbClr val="82767F"/>
                </a:solidFill>
              </a:rPr>
              <a:t>Eurobus</a:t>
            </a:r>
            <a:endParaRPr lang="fr-CH" sz="1600" i="1" dirty="0" smtClean="0">
              <a:solidFill>
                <a:srgbClr val="82767F"/>
              </a:solidFill>
            </a:endParaRPr>
          </a:p>
          <a:p>
            <a:pPr marL="285750" indent="-285750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fr-CH" sz="1700" dirty="0">
                <a:solidFill>
                  <a:srgbClr val="82767F"/>
                </a:solidFill>
              </a:rPr>
              <a:t>Eviter la </a:t>
            </a:r>
            <a:r>
              <a:rPr lang="fr-CH" sz="1700" dirty="0" smtClean="0">
                <a:solidFill>
                  <a:srgbClr val="82767F"/>
                </a:solidFill>
              </a:rPr>
              <a:t>circulation en parallèle bus-tram, sauf exceptions</a:t>
            </a:r>
          </a:p>
          <a:p>
            <a:pPr marL="742950" lvl="1" indent="-285750">
              <a:lnSpc>
                <a:spcPct val="150000"/>
              </a:lnSpc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CH" sz="1600" dirty="0" smtClean="0">
                <a:solidFill>
                  <a:srgbClr val="82767F"/>
                </a:solidFill>
              </a:rPr>
              <a:t>Boulevard Royal</a:t>
            </a:r>
          </a:p>
          <a:p>
            <a:pPr marL="742950" lvl="1" indent="-285750">
              <a:lnSpc>
                <a:spcPct val="150000"/>
              </a:lnSpc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CH" sz="1600" dirty="0" smtClean="0">
                <a:solidFill>
                  <a:srgbClr val="82767F"/>
                </a:solidFill>
              </a:rPr>
              <a:t>Avenue Emile Reuter</a:t>
            </a:r>
          </a:p>
          <a:p>
            <a:pPr marL="285750" indent="-285750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fr-CH" sz="1700" dirty="0" smtClean="0">
                <a:solidFill>
                  <a:srgbClr val="82767F"/>
                </a:solidFill>
              </a:rPr>
              <a:t>Pas de terminus à la Gare centrale</a:t>
            </a:r>
          </a:p>
        </p:txBody>
      </p:sp>
      <p:sp>
        <p:nvSpPr>
          <p:cNvPr id="6" name="Rectangle 5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710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Impact sur le réseau AVL</a:t>
            </a:r>
            <a:br>
              <a:rPr lang="fr-FR" dirty="0" smtClean="0"/>
            </a:br>
            <a:r>
              <a:rPr lang="fr-FR" sz="2400" dirty="0" smtClean="0"/>
              <a:t>Ville de Luxembourg</a:t>
            </a:r>
            <a:endParaRPr lang="fr-FR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 smtClean="0">
                <a:solidFill>
                  <a:schemeClr val="accent2"/>
                </a:solidFill>
              </a:rPr>
              <a:t>Principes </a:t>
            </a:r>
            <a:r>
              <a:rPr lang="fr-FR" b="1" dirty="0">
                <a:solidFill>
                  <a:schemeClr val="accent2"/>
                </a:solidFill>
              </a:rPr>
              <a:t>du nouveau réseau des </a:t>
            </a:r>
            <a:r>
              <a:rPr lang="fr-FR" b="1" dirty="0" smtClean="0">
                <a:solidFill>
                  <a:schemeClr val="accent2"/>
                </a:solidFill>
              </a:rPr>
              <a:t>AVL</a:t>
            </a:r>
          </a:p>
          <a:p>
            <a:pPr marL="0" indent="0">
              <a:buNone/>
            </a:pPr>
            <a:endParaRPr lang="fr-FR" b="1" dirty="0">
              <a:solidFill>
                <a:schemeClr val="accent2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339365" y="3665598"/>
            <a:ext cx="11413364" cy="2010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fr-CH" sz="1700" dirty="0">
                <a:solidFill>
                  <a:srgbClr val="82767F"/>
                </a:solidFill>
              </a:rPr>
              <a:t>Limiter les courses bus sur l’axe boulevard Roosevelt – avenue de la Gare </a:t>
            </a:r>
          </a:p>
          <a:p>
            <a:pPr marL="285750" indent="-285750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fr-CH" sz="1700" dirty="0">
                <a:solidFill>
                  <a:srgbClr val="82767F"/>
                </a:solidFill>
              </a:rPr>
              <a:t>Maintenir </a:t>
            </a:r>
            <a:r>
              <a:rPr lang="fr-CH" sz="1700" dirty="0" smtClean="0">
                <a:solidFill>
                  <a:srgbClr val="82767F"/>
                </a:solidFill>
              </a:rPr>
              <a:t>liaisons</a:t>
            </a:r>
          </a:p>
          <a:p>
            <a:pPr marL="742950" lvl="1" indent="-285750">
              <a:lnSpc>
                <a:spcPct val="150000"/>
              </a:lnSpc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CH" sz="1600" dirty="0">
                <a:solidFill>
                  <a:srgbClr val="82767F"/>
                </a:solidFill>
              </a:rPr>
              <a:t>q</a:t>
            </a:r>
            <a:r>
              <a:rPr lang="fr-CH" sz="1600" dirty="0" smtClean="0">
                <a:solidFill>
                  <a:srgbClr val="82767F"/>
                </a:solidFill>
              </a:rPr>
              <a:t>uartier – Gare</a:t>
            </a:r>
            <a:endParaRPr lang="fr-CH" sz="1600" i="1" dirty="0">
              <a:solidFill>
                <a:srgbClr val="82767F"/>
              </a:solidFill>
            </a:endParaRPr>
          </a:p>
          <a:p>
            <a:pPr marL="742950" lvl="1" indent="-285750">
              <a:lnSpc>
                <a:spcPct val="150000"/>
              </a:lnSpc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CH" sz="1600" dirty="0">
                <a:solidFill>
                  <a:srgbClr val="82767F"/>
                </a:solidFill>
              </a:rPr>
              <a:t>q</a:t>
            </a:r>
            <a:r>
              <a:rPr lang="fr-CH" sz="1600" dirty="0" smtClean="0">
                <a:solidFill>
                  <a:srgbClr val="82767F"/>
                </a:solidFill>
              </a:rPr>
              <a:t>uartier – Centre-ville</a:t>
            </a:r>
            <a:endParaRPr lang="fr-CH" sz="1600" dirty="0">
              <a:solidFill>
                <a:srgbClr val="82767F"/>
              </a:solidFill>
            </a:endParaRPr>
          </a:p>
          <a:p>
            <a:pPr marL="285750" indent="-285750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fr-CH" sz="1700" dirty="0">
                <a:solidFill>
                  <a:srgbClr val="82767F"/>
                </a:solidFill>
              </a:rPr>
              <a:t>Nouvelles connexion </a:t>
            </a:r>
            <a:r>
              <a:rPr lang="fr-CH" sz="1700" dirty="0" smtClean="0">
                <a:solidFill>
                  <a:srgbClr val="82767F"/>
                </a:solidFill>
              </a:rPr>
              <a:t>inter-quartiers </a:t>
            </a:r>
            <a:r>
              <a:rPr lang="fr-CH" sz="1700" dirty="0">
                <a:solidFill>
                  <a:srgbClr val="82767F"/>
                </a:solidFill>
              </a:rPr>
              <a:t>et </a:t>
            </a:r>
            <a:r>
              <a:rPr lang="fr-CH" sz="1700" dirty="0" smtClean="0">
                <a:solidFill>
                  <a:srgbClr val="82767F"/>
                </a:solidFill>
              </a:rPr>
              <a:t>intra-quartiers</a:t>
            </a:r>
            <a:endParaRPr lang="fr-CH" sz="1700" dirty="0">
              <a:solidFill>
                <a:srgbClr val="82767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786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Mise</a:t>
            </a:r>
            <a:r>
              <a:rPr lang="en-GB" dirty="0" smtClean="0"/>
              <a:t> </a:t>
            </a:r>
            <a:r>
              <a:rPr lang="en-GB" dirty="0" err="1" smtClean="0"/>
              <a:t>en</a:t>
            </a:r>
            <a:r>
              <a:rPr lang="en-GB" dirty="0" smtClean="0"/>
              <a:t> </a:t>
            </a:r>
            <a:r>
              <a:rPr lang="en-GB" dirty="0" err="1" smtClean="0"/>
              <a:t>contexte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39365" y="2894029"/>
            <a:ext cx="9610969" cy="3695306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fr-FR" b="1" dirty="0" smtClean="0"/>
              <a:t>Prolongation de la ligne du tram </a:t>
            </a:r>
            <a:r>
              <a:rPr lang="fr-FR" dirty="0" smtClean="0"/>
              <a:t>jusqu’à la Gare centrale avec quatre nouveaux arrêts.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b="1" dirty="0" smtClean="0"/>
              <a:t>Restructuration des lignes RGTR et AVL </a:t>
            </a:r>
            <a:r>
              <a:rPr lang="fr-FR" dirty="0" smtClean="0"/>
              <a:t>suite à la mise en circulation du tram au centre-ville 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fr-FR" dirty="0" smtClean="0"/>
              <a:t>Les lignes RGTR se retirent progressivement du centre-ville (décongestionnement).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fr-FR" dirty="0" smtClean="0"/>
              <a:t>Les lignes AVL et le tram prennent la relève (meilleure couverture du centre-ville, multimodalité).</a:t>
            </a:r>
            <a:endParaRPr lang="fr-FR" dirty="0" smtClean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fr-FR" b="1" dirty="0"/>
              <a:t>Implémentation de la « phase 3 » </a:t>
            </a:r>
            <a:r>
              <a:rPr lang="fr-FR" dirty="0"/>
              <a:t>de la réorganisation du réseau RGTR.</a:t>
            </a:r>
          </a:p>
          <a:p>
            <a:pPr>
              <a:buFont typeface="Wingdings" panose="05000000000000000000" pitchFamily="2" charset="2"/>
              <a:buChar char="§"/>
            </a:pPr>
            <a:endParaRPr lang="fr-FR" dirty="0">
              <a:solidFill>
                <a:srgbClr val="FF0000"/>
              </a:solidFill>
            </a:endParaRPr>
          </a:p>
          <a:p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953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Impact sur le réseau AVL</a:t>
            </a:r>
            <a:br>
              <a:rPr lang="fr-FR" dirty="0" smtClean="0"/>
            </a:br>
            <a:r>
              <a:rPr lang="fr-FR" sz="2400" dirty="0" smtClean="0"/>
              <a:t>Ville de Luxembourg</a:t>
            </a:r>
            <a:endParaRPr lang="fr-FR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chemeClr val="accent2"/>
                </a:solidFill>
              </a:rPr>
              <a:t>Structure du nouveau réseau des AVL</a:t>
            </a:r>
          </a:p>
          <a:p>
            <a:pPr marL="457200" lvl="1" indent="0">
              <a:buNone/>
            </a:pPr>
            <a:endParaRPr lang="fr-FR" dirty="0">
              <a:solidFill>
                <a:srgbClr val="82767F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339365" y="3665598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fr-CH" sz="1700" dirty="0" smtClean="0">
                <a:solidFill>
                  <a:srgbClr val="82767F"/>
                </a:solidFill>
              </a:rPr>
              <a:t>Tram</a:t>
            </a:r>
            <a:endParaRPr lang="fr-CH" sz="1700" dirty="0">
              <a:solidFill>
                <a:srgbClr val="82767F"/>
              </a:solidFill>
            </a:endParaRPr>
          </a:p>
          <a:p>
            <a:pPr marL="342900" indent="-342900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fr-CH" sz="1700" dirty="0" smtClean="0">
                <a:solidFill>
                  <a:srgbClr val="82767F"/>
                </a:solidFill>
              </a:rPr>
              <a:t>Gare centrale – Centre</a:t>
            </a:r>
            <a:endParaRPr lang="fr-CH" sz="1700" dirty="0">
              <a:solidFill>
                <a:srgbClr val="82767F"/>
              </a:solidFill>
            </a:endParaRPr>
          </a:p>
          <a:p>
            <a:pPr marL="342900" indent="-342900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fr-CH" sz="1700" dirty="0" smtClean="0">
                <a:solidFill>
                  <a:srgbClr val="82767F"/>
                </a:solidFill>
              </a:rPr>
              <a:t>Gare Rocade – Centre</a:t>
            </a:r>
            <a:endParaRPr lang="fr-CH" sz="1700" dirty="0">
              <a:solidFill>
                <a:srgbClr val="82767F"/>
              </a:solidFill>
            </a:endParaRPr>
          </a:p>
          <a:p>
            <a:pPr marL="342900" indent="-342900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fr-CH" sz="1700" dirty="0" smtClean="0">
                <a:solidFill>
                  <a:srgbClr val="82767F"/>
                </a:solidFill>
              </a:rPr>
              <a:t>Ouest-Est – Ouest-Nord</a:t>
            </a:r>
            <a:endParaRPr lang="fr-FR" sz="1700" dirty="0">
              <a:solidFill>
                <a:srgbClr val="82767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724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20770"/>
            <a:ext cx="12192000" cy="2993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sp>
        <p:nvSpPr>
          <p:cNvPr id="17" name="Ellipse 14"/>
          <p:cNvSpPr>
            <a:spLocks noChangeAspect="1"/>
          </p:cNvSpPr>
          <p:nvPr/>
        </p:nvSpPr>
        <p:spPr>
          <a:xfrm>
            <a:off x="7261243" y="2384820"/>
            <a:ext cx="2283952" cy="2283952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b-LU"/>
          </a:p>
        </p:txBody>
      </p:sp>
      <p:sp>
        <p:nvSpPr>
          <p:cNvPr id="18" name="Ellipse 15"/>
          <p:cNvSpPr>
            <a:spLocks noChangeAspect="1"/>
          </p:cNvSpPr>
          <p:nvPr/>
        </p:nvSpPr>
        <p:spPr>
          <a:xfrm>
            <a:off x="8027730" y="5574690"/>
            <a:ext cx="1233513" cy="1233513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b-LU"/>
          </a:p>
        </p:txBody>
      </p:sp>
      <p:sp>
        <p:nvSpPr>
          <p:cNvPr id="19" name="ZoneTexte 4"/>
          <p:cNvSpPr txBox="1"/>
          <p:nvPr/>
        </p:nvSpPr>
        <p:spPr>
          <a:xfrm>
            <a:off x="9597917" y="3859304"/>
            <a:ext cx="784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err="1" smtClean="0">
                <a:solidFill>
                  <a:schemeClr val="bg1">
                    <a:lumMod val="65000"/>
                  </a:schemeClr>
                </a:solidFill>
              </a:rPr>
              <a:t>Grund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ZoneTexte 5"/>
          <p:cNvSpPr txBox="1"/>
          <p:nvPr/>
        </p:nvSpPr>
        <p:spPr>
          <a:xfrm>
            <a:off x="10282813" y="2321449"/>
            <a:ext cx="930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smtClean="0">
                <a:solidFill>
                  <a:schemeClr val="bg1">
                    <a:lumMod val="65000"/>
                  </a:schemeClr>
                </a:solidFill>
              </a:rPr>
              <a:t>Clausen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" name="ZoneTexte 6"/>
          <p:cNvSpPr txBox="1"/>
          <p:nvPr/>
        </p:nvSpPr>
        <p:spPr>
          <a:xfrm>
            <a:off x="8310128" y="6002140"/>
            <a:ext cx="640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smtClean="0">
                <a:solidFill>
                  <a:schemeClr val="bg1">
                    <a:lumMod val="65000"/>
                  </a:schemeClr>
                </a:solidFill>
              </a:rPr>
              <a:t>Gare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ZoneTexte 7"/>
          <p:cNvSpPr txBox="1"/>
          <p:nvPr/>
        </p:nvSpPr>
        <p:spPr>
          <a:xfrm>
            <a:off x="10093146" y="5060094"/>
            <a:ext cx="1200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err="1" smtClean="0">
                <a:solidFill>
                  <a:schemeClr val="bg1">
                    <a:lumMod val="65000"/>
                  </a:schemeClr>
                </a:solidFill>
              </a:rPr>
              <a:t>Bonnevoie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ZoneTexte 8"/>
          <p:cNvSpPr txBox="1"/>
          <p:nvPr/>
        </p:nvSpPr>
        <p:spPr>
          <a:xfrm>
            <a:off x="5627364" y="4501294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err="1" smtClean="0">
                <a:solidFill>
                  <a:schemeClr val="bg1">
                    <a:lumMod val="65000"/>
                  </a:schemeClr>
                </a:solidFill>
              </a:rPr>
              <a:t>Merl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ZoneTexte 9"/>
          <p:cNvSpPr txBox="1"/>
          <p:nvPr/>
        </p:nvSpPr>
        <p:spPr>
          <a:xfrm>
            <a:off x="5969489" y="3342130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smtClean="0">
                <a:solidFill>
                  <a:schemeClr val="bg1">
                    <a:lumMod val="65000"/>
                  </a:schemeClr>
                </a:solidFill>
              </a:rPr>
              <a:t>Belair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ZoneTexte 10"/>
          <p:cNvSpPr txBox="1"/>
          <p:nvPr/>
        </p:nvSpPr>
        <p:spPr>
          <a:xfrm>
            <a:off x="8289417" y="3342130"/>
            <a:ext cx="1308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smtClean="0">
                <a:solidFill>
                  <a:schemeClr val="bg1">
                    <a:lumMod val="65000"/>
                  </a:schemeClr>
                </a:solidFill>
              </a:rPr>
              <a:t>Centre-Ville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ZoneTexte 11"/>
          <p:cNvSpPr txBox="1"/>
          <p:nvPr/>
        </p:nvSpPr>
        <p:spPr>
          <a:xfrm>
            <a:off x="5200827" y="672545"/>
            <a:ext cx="14451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err="1" smtClean="0">
                <a:solidFill>
                  <a:schemeClr val="bg1">
                    <a:lumMod val="65000"/>
                  </a:schemeClr>
                </a:solidFill>
              </a:rPr>
              <a:t>Limpertsberg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7" name="Imag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470" y="0"/>
            <a:ext cx="6859161" cy="6858000"/>
          </a:xfrm>
          <a:prstGeom prst="rect">
            <a:avLst/>
          </a:prstGeom>
        </p:spPr>
      </p:pic>
      <p:sp>
        <p:nvSpPr>
          <p:cNvPr id="30" name="ZoneTexte 11"/>
          <p:cNvSpPr txBox="1"/>
          <p:nvPr/>
        </p:nvSpPr>
        <p:spPr>
          <a:xfrm>
            <a:off x="425055" y="419702"/>
            <a:ext cx="433836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Structure du nouveau réseau des AVL</a:t>
            </a:r>
          </a:p>
          <a:p>
            <a:endParaRPr lang="lb-LU" sz="2000" b="1" dirty="0"/>
          </a:p>
        </p:txBody>
      </p:sp>
      <p:sp>
        <p:nvSpPr>
          <p:cNvPr id="31" name="ZoneTexte 11"/>
          <p:cNvSpPr txBox="1"/>
          <p:nvPr/>
        </p:nvSpPr>
        <p:spPr>
          <a:xfrm>
            <a:off x="1032210" y="2290671"/>
            <a:ext cx="1205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2000" b="1" dirty="0" smtClean="0">
                <a:solidFill>
                  <a:srgbClr val="662D91"/>
                </a:solidFill>
              </a:rPr>
              <a:t>TRAM</a:t>
            </a:r>
            <a:endParaRPr lang="lb-LU" sz="2000" b="1" dirty="0">
              <a:solidFill>
                <a:srgbClr val="662D91"/>
              </a:solidFill>
            </a:endParaRPr>
          </a:p>
        </p:txBody>
      </p:sp>
      <p:sp>
        <p:nvSpPr>
          <p:cNvPr id="32" name="Right Arrow 31"/>
          <p:cNvSpPr/>
          <p:nvPr/>
        </p:nvSpPr>
        <p:spPr>
          <a:xfrm>
            <a:off x="605864" y="2384324"/>
            <a:ext cx="364511" cy="212804"/>
          </a:xfrm>
          <a:prstGeom prst="rightArrow">
            <a:avLst/>
          </a:prstGeom>
          <a:solidFill>
            <a:srgbClr val="662D91"/>
          </a:solidFill>
          <a:ln>
            <a:solidFill>
              <a:srgbClr val="662D9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652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20770"/>
            <a:ext cx="12192000" cy="2993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sp>
        <p:nvSpPr>
          <p:cNvPr id="7" name="ZoneTexte 11"/>
          <p:cNvSpPr txBox="1"/>
          <p:nvPr/>
        </p:nvSpPr>
        <p:spPr>
          <a:xfrm>
            <a:off x="425055" y="419702"/>
            <a:ext cx="433836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Structure du nouveau réseau des AVL</a:t>
            </a:r>
          </a:p>
          <a:p>
            <a:endParaRPr lang="lb-LU" sz="2000" b="1" dirty="0"/>
          </a:p>
        </p:txBody>
      </p:sp>
      <p:sp>
        <p:nvSpPr>
          <p:cNvPr id="8" name="ZoneTexte 11"/>
          <p:cNvSpPr txBox="1"/>
          <p:nvPr/>
        </p:nvSpPr>
        <p:spPr>
          <a:xfrm>
            <a:off x="1032210" y="2290671"/>
            <a:ext cx="1205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2000" b="1" dirty="0" smtClean="0">
                <a:solidFill>
                  <a:srgbClr val="662D91"/>
                </a:solidFill>
              </a:rPr>
              <a:t>TRAM</a:t>
            </a:r>
            <a:endParaRPr lang="lb-LU" sz="2000" b="1" dirty="0">
              <a:solidFill>
                <a:srgbClr val="662D91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605864" y="2384324"/>
            <a:ext cx="364511" cy="212804"/>
          </a:xfrm>
          <a:prstGeom prst="rightArrow">
            <a:avLst/>
          </a:prstGeom>
          <a:solidFill>
            <a:srgbClr val="662D91"/>
          </a:solidFill>
          <a:ln>
            <a:solidFill>
              <a:srgbClr val="662D9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15"/>
          <p:cNvSpPr>
            <a:spLocks noChangeAspect="1"/>
          </p:cNvSpPr>
          <p:nvPr/>
        </p:nvSpPr>
        <p:spPr>
          <a:xfrm>
            <a:off x="7253542" y="2372463"/>
            <a:ext cx="2283952" cy="2283952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b-LU"/>
          </a:p>
        </p:txBody>
      </p:sp>
      <p:sp>
        <p:nvSpPr>
          <p:cNvPr id="11" name="Ellipse 16"/>
          <p:cNvSpPr>
            <a:spLocks noChangeAspect="1"/>
          </p:cNvSpPr>
          <p:nvPr/>
        </p:nvSpPr>
        <p:spPr>
          <a:xfrm>
            <a:off x="8020029" y="5562333"/>
            <a:ext cx="1233513" cy="1233513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b-LU"/>
          </a:p>
        </p:txBody>
      </p:sp>
      <p:sp>
        <p:nvSpPr>
          <p:cNvPr id="12" name="ZoneTexte 4"/>
          <p:cNvSpPr txBox="1"/>
          <p:nvPr/>
        </p:nvSpPr>
        <p:spPr>
          <a:xfrm>
            <a:off x="9590216" y="3846947"/>
            <a:ext cx="784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err="1" smtClean="0">
                <a:solidFill>
                  <a:schemeClr val="bg1">
                    <a:lumMod val="65000"/>
                  </a:schemeClr>
                </a:solidFill>
              </a:rPr>
              <a:t>Grund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ZoneTexte 5"/>
          <p:cNvSpPr txBox="1"/>
          <p:nvPr/>
        </p:nvSpPr>
        <p:spPr>
          <a:xfrm>
            <a:off x="10275112" y="2309092"/>
            <a:ext cx="930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smtClean="0">
                <a:solidFill>
                  <a:schemeClr val="bg1">
                    <a:lumMod val="65000"/>
                  </a:schemeClr>
                </a:solidFill>
              </a:rPr>
              <a:t>Clausen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ZoneTexte 6"/>
          <p:cNvSpPr txBox="1"/>
          <p:nvPr/>
        </p:nvSpPr>
        <p:spPr>
          <a:xfrm>
            <a:off x="8302427" y="5989783"/>
            <a:ext cx="640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smtClean="0">
                <a:solidFill>
                  <a:schemeClr val="bg1">
                    <a:lumMod val="65000"/>
                  </a:schemeClr>
                </a:solidFill>
              </a:rPr>
              <a:t>Gare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ZoneTexte 7"/>
          <p:cNvSpPr txBox="1"/>
          <p:nvPr/>
        </p:nvSpPr>
        <p:spPr>
          <a:xfrm>
            <a:off x="10085445" y="5047737"/>
            <a:ext cx="1200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err="1" smtClean="0">
                <a:solidFill>
                  <a:schemeClr val="bg1">
                    <a:lumMod val="65000"/>
                  </a:schemeClr>
                </a:solidFill>
              </a:rPr>
              <a:t>Bonnevoie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ZoneTexte 8"/>
          <p:cNvSpPr txBox="1"/>
          <p:nvPr/>
        </p:nvSpPr>
        <p:spPr>
          <a:xfrm>
            <a:off x="5619663" y="4488937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err="1" smtClean="0">
                <a:solidFill>
                  <a:schemeClr val="bg1">
                    <a:lumMod val="65000"/>
                  </a:schemeClr>
                </a:solidFill>
              </a:rPr>
              <a:t>Merl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ZoneTexte 9"/>
          <p:cNvSpPr txBox="1"/>
          <p:nvPr/>
        </p:nvSpPr>
        <p:spPr>
          <a:xfrm>
            <a:off x="5961788" y="332977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smtClean="0">
                <a:solidFill>
                  <a:schemeClr val="bg1">
                    <a:lumMod val="65000"/>
                  </a:schemeClr>
                </a:solidFill>
              </a:rPr>
              <a:t>Belair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ZoneTexte 10"/>
          <p:cNvSpPr txBox="1"/>
          <p:nvPr/>
        </p:nvSpPr>
        <p:spPr>
          <a:xfrm>
            <a:off x="8281716" y="3329773"/>
            <a:ext cx="1308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smtClean="0">
                <a:solidFill>
                  <a:schemeClr val="bg1">
                    <a:lumMod val="65000"/>
                  </a:schemeClr>
                </a:solidFill>
              </a:rPr>
              <a:t>Centre-Ville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ZoneTexte 11"/>
          <p:cNvSpPr txBox="1"/>
          <p:nvPr/>
        </p:nvSpPr>
        <p:spPr>
          <a:xfrm>
            <a:off x="5193126" y="660188"/>
            <a:ext cx="14451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err="1" smtClean="0">
                <a:solidFill>
                  <a:schemeClr val="bg1">
                    <a:lumMod val="65000"/>
                  </a:schemeClr>
                </a:solidFill>
              </a:rPr>
              <a:t>Limpertsberg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ZoneTexte 12"/>
          <p:cNvSpPr txBox="1"/>
          <p:nvPr/>
        </p:nvSpPr>
        <p:spPr>
          <a:xfrm>
            <a:off x="11012594" y="361196"/>
            <a:ext cx="1092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smtClean="0">
                <a:solidFill>
                  <a:schemeClr val="bg1">
                    <a:lumMod val="65000"/>
                  </a:schemeClr>
                </a:solidFill>
              </a:rPr>
              <a:t>Kirchberg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1" name="Imag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707" y="0"/>
            <a:ext cx="6858000" cy="6858000"/>
          </a:xfrm>
          <a:prstGeom prst="rect">
            <a:avLst/>
          </a:prstGeom>
        </p:spPr>
      </p:pic>
      <p:pic>
        <p:nvPicPr>
          <p:cNvPr id="22" name="Imag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126" y="0"/>
            <a:ext cx="6859161" cy="6858000"/>
          </a:xfrm>
          <a:prstGeom prst="rect">
            <a:avLst/>
          </a:prstGeom>
        </p:spPr>
      </p:pic>
      <p:sp>
        <p:nvSpPr>
          <p:cNvPr id="23" name="ZoneTexte 11"/>
          <p:cNvSpPr txBox="1"/>
          <p:nvPr/>
        </p:nvSpPr>
        <p:spPr>
          <a:xfrm>
            <a:off x="1032209" y="2690781"/>
            <a:ext cx="3530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2000" b="1" dirty="0" smtClean="0">
                <a:solidFill>
                  <a:srgbClr val="00B7CE"/>
                </a:solidFill>
              </a:rPr>
              <a:t>GARE CENTRALE - CENTRE</a:t>
            </a:r>
            <a:endParaRPr lang="lb-LU" sz="2000" b="1" dirty="0">
              <a:solidFill>
                <a:srgbClr val="00B7CE"/>
              </a:solidFill>
            </a:endParaRPr>
          </a:p>
        </p:txBody>
      </p:sp>
      <p:sp>
        <p:nvSpPr>
          <p:cNvPr id="24" name="Right Arrow 23"/>
          <p:cNvSpPr/>
          <p:nvPr/>
        </p:nvSpPr>
        <p:spPr>
          <a:xfrm>
            <a:off x="605864" y="2784434"/>
            <a:ext cx="364511" cy="212804"/>
          </a:xfrm>
          <a:prstGeom prst="rightArrow">
            <a:avLst/>
          </a:prstGeom>
          <a:solidFill>
            <a:srgbClr val="00B7CE"/>
          </a:solidFill>
          <a:ln>
            <a:solidFill>
              <a:srgbClr val="00B7CE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7C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986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20770"/>
            <a:ext cx="12192000" cy="2993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sp>
        <p:nvSpPr>
          <p:cNvPr id="7" name="ZoneTexte 11"/>
          <p:cNvSpPr txBox="1"/>
          <p:nvPr/>
        </p:nvSpPr>
        <p:spPr>
          <a:xfrm>
            <a:off x="425055" y="419702"/>
            <a:ext cx="433836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Structure du nouveau réseau des AVL</a:t>
            </a:r>
          </a:p>
          <a:p>
            <a:endParaRPr lang="lb-LU" sz="2000" b="1" dirty="0"/>
          </a:p>
        </p:txBody>
      </p:sp>
      <p:sp>
        <p:nvSpPr>
          <p:cNvPr id="8" name="ZoneTexte 11"/>
          <p:cNvSpPr txBox="1"/>
          <p:nvPr/>
        </p:nvSpPr>
        <p:spPr>
          <a:xfrm>
            <a:off x="1032210" y="2290671"/>
            <a:ext cx="1205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2000" b="1" dirty="0" smtClean="0">
                <a:solidFill>
                  <a:srgbClr val="662D91"/>
                </a:solidFill>
              </a:rPr>
              <a:t>TRAM</a:t>
            </a:r>
            <a:endParaRPr lang="lb-LU" sz="2000" b="1" dirty="0">
              <a:solidFill>
                <a:srgbClr val="662D91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605864" y="2384324"/>
            <a:ext cx="364511" cy="212804"/>
          </a:xfrm>
          <a:prstGeom prst="rightArrow">
            <a:avLst/>
          </a:prstGeom>
          <a:solidFill>
            <a:srgbClr val="662D91"/>
          </a:solidFill>
          <a:ln>
            <a:solidFill>
              <a:srgbClr val="662D9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11"/>
          <p:cNvSpPr txBox="1"/>
          <p:nvPr/>
        </p:nvSpPr>
        <p:spPr>
          <a:xfrm>
            <a:off x="1032209" y="2690781"/>
            <a:ext cx="3530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2000" b="1" dirty="0" smtClean="0">
                <a:solidFill>
                  <a:srgbClr val="00B7CE"/>
                </a:solidFill>
              </a:rPr>
              <a:t>GARE CENTRALE - CENTRE</a:t>
            </a:r>
            <a:endParaRPr lang="lb-LU" sz="2000" b="1" dirty="0">
              <a:solidFill>
                <a:srgbClr val="00B7CE"/>
              </a:solidFill>
            </a:endParaRPr>
          </a:p>
        </p:txBody>
      </p:sp>
      <p:sp>
        <p:nvSpPr>
          <p:cNvPr id="24" name="Right Arrow 23"/>
          <p:cNvSpPr/>
          <p:nvPr/>
        </p:nvSpPr>
        <p:spPr>
          <a:xfrm>
            <a:off x="605864" y="2784434"/>
            <a:ext cx="364511" cy="212804"/>
          </a:xfrm>
          <a:prstGeom prst="rightArrow">
            <a:avLst/>
          </a:prstGeom>
          <a:solidFill>
            <a:srgbClr val="00B7CE"/>
          </a:solidFill>
          <a:ln>
            <a:solidFill>
              <a:srgbClr val="00B7CE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7CE"/>
              </a:solidFill>
            </a:endParaRPr>
          </a:p>
        </p:txBody>
      </p:sp>
      <p:sp>
        <p:nvSpPr>
          <p:cNvPr id="25" name="Ellipse 15"/>
          <p:cNvSpPr>
            <a:spLocks noChangeAspect="1"/>
          </p:cNvSpPr>
          <p:nvPr/>
        </p:nvSpPr>
        <p:spPr>
          <a:xfrm>
            <a:off x="7244223" y="2372463"/>
            <a:ext cx="2283952" cy="2283952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b-LU"/>
          </a:p>
        </p:txBody>
      </p:sp>
      <p:sp>
        <p:nvSpPr>
          <p:cNvPr id="26" name="Ellipse 16"/>
          <p:cNvSpPr>
            <a:spLocks noChangeAspect="1"/>
          </p:cNvSpPr>
          <p:nvPr/>
        </p:nvSpPr>
        <p:spPr>
          <a:xfrm>
            <a:off x="8010710" y="5562333"/>
            <a:ext cx="1233513" cy="1233513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b-LU"/>
          </a:p>
        </p:txBody>
      </p:sp>
      <p:sp>
        <p:nvSpPr>
          <p:cNvPr id="27" name="ZoneTexte 4"/>
          <p:cNvSpPr txBox="1"/>
          <p:nvPr/>
        </p:nvSpPr>
        <p:spPr>
          <a:xfrm>
            <a:off x="9580897" y="3846947"/>
            <a:ext cx="784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err="1" smtClean="0">
                <a:solidFill>
                  <a:schemeClr val="bg1">
                    <a:lumMod val="65000"/>
                  </a:schemeClr>
                </a:solidFill>
              </a:rPr>
              <a:t>Grund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ZoneTexte 5"/>
          <p:cNvSpPr txBox="1"/>
          <p:nvPr/>
        </p:nvSpPr>
        <p:spPr>
          <a:xfrm>
            <a:off x="10265793" y="2309092"/>
            <a:ext cx="930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smtClean="0">
                <a:solidFill>
                  <a:schemeClr val="bg1">
                    <a:lumMod val="65000"/>
                  </a:schemeClr>
                </a:solidFill>
              </a:rPr>
              <a:t>Clausen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ZoneTexte 6"/>
          <p:cNvSpPr txBox="1"/>
          <p:nvPr/>
        </p:nvSpPr>
        <p:spPr>
          <a:xfrm>
            <a:off x="8293108" y="5989783"/>
            <a:ext cx="640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smtClean="0">
                <a:solidFill>
                  <a:schemeClr val="bg1">
                    <a:lumMod val="65000"/>
                  </a:schemeClr>
                </a:solidFill>
              </a:rPr>
              <a:t>Gare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ZoneTexte 7"/>
          <p:cNvSpPr txBox="1"/>
          <p:nvPr/>
        </p:nvSpPr>
        <p:spPr>
          <a:xfrm>
            <a:off x="10076126" y="5047737"/>
            <a:ext cx="1200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err="1" smtClean="0">
                <a:solidFill>
                  <a:schemeClr val="bg1">
                    <a:lumMod val="65000"/>
                  </a:schemeClr>
                </a:solidFill>
              </a:rPr>
              <a:t>Bonnevoie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ZoneTexte 8"/>
          <p:cNvSpPr txBox="1"/>
          <p:nvPr/>
        </p:nvSpPr>
        <p:spPr>
          <a:xfrm>
            <a:off x="5610344" y="4488937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err="1" smtClean="0">
                <a:solidFill>
                  <a:schemeClr val="bg1">
                    <a:lumMod val="65000"/>
                  </a:schemeClr>
                </a:solidFill>
              </a:rPr>
              <a:t>Merl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" name="ZoneTexte 9"/>
          <p:cNvSpPr txBox="1"/>
          <p:nvPr/>
        </p:nvSpPr>
        <p:spPr>
          <a:xfrm>
            <a:off x="5952469" y="332977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smtClean="0">
                <a:solidFill>
                  <a:schemeClr val="bg1">
                    <a:lumMod val="65000"/>
                  </a:schemeClr>
                </a:solidFill>
              </a:rPr>
              <a:t>Belair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ZoneTexte 10"/>
          <p:cNvSpPr txBox="1"/>
          <p:nvPr/>
        </p:nvSpPr>
        <p:spPr>
          <a:xfrm>
            <a:off x="8272397" y="3329773"/>
            <a:ext cx="1308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smtClean="0">
                <a:solidFill>
                  <a:schemeClr val="bg1">
                    <a:lumMod val="65000"/>
                  </a:schemeClr>
                </a:solidFill>
              </a:rPr>
              <a:t>Centre-Ville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ZoneTexte 11"/>
          <p:cNvSpPr txBox="1"/>
          <p:nvPr/>
        </p:nvSpPr>
        <p:spPr>
          <a:xfrm>
            <a:off x="5183807" y="660188"/>
            <a:ext cx="14451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err="1" smtClean="0">
                <a:solidFill>
                  <a:schemeClr val="bg1">
                    <a:lumMod val="65000"/>
                  </a:schemeClr>
                </a:solidFill>
              </a:rPr>
              <a:t>Limpertsberg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ZoneTexte 12"/>
          <p:cNvSpPr txBox="1"/>
          <p:nvPr/>
        </p:nvSpPr>
        <p:spPr>
          <a:xfrm>
            <a:off x="11003275" y="361196"/>
            <a:ext cx="1092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smtClean="0">
                <a:solidFill>
                  <a:schemeClr val="bg1">
                    <a:lumMod val="65000"/>
                  </a:schemeClr>
                </a:solidFill>
              </a:rPr>
              <a:t>Kirchberg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6" name="Imag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388" y="0"/>
            <a:ext cx="6858000" cy="6858000"/>
          </a:xfrm>
          <a:prstGeom prst="rect">
            <a:avLst/>
          </a:prstGeom>
        </p:spPr>
      </p:pic>
      <p:pic>
        <p:nvPicPr>
          <p:cNvPr id="37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388" y="0"/>
            <a:ext cx="6858000" cy="6858000"/>
          </a:xfrm>
          <a:prstGeom prst="rect">
            <a:avLst/>
          </a:prstGeom>
        </p:spPr>
      </p:pic>
      <p:pic>
        <p:nvPicPr>
          <p:cNvPr id="38" name="Imag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807" y="0"/>
            <a:ext cx="6859161" cy="6858000"/>
          </a:xfrm>
          <a:prstGeom prst="rect">
            <a:avLst/>
          </a:prstGeom>
        </p:spPr>
      </p:pic>
      <p:sp>
        <p:nvSpPr>
          <p:cNvPr id="39" name="ZoneTexte 11"/>
          <p:cNvSpPr txBox="1"/>
          <p:nvPr/>
        </p:nvSpPr>
        <p:spPr>
          <a:xfrm>
            <a:off x="1039847" y="3090891"/>
            <a:ext cx="3530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2000" b="1" dirty="0" smtClean="0">
                <a:solidFill>
                  <a:srgbClr val="A6CE39"/>
                </a:solidFill>
              </a:rPr>
              <a:t>GARE ROCADE - CENTRE</a:t>
            </a:r>
            <a:endParaRPr lang="lb-LU" sz="2000" b="1" dirty="0">
              <a:solidFill>
                <a:srgbClr val="A6CE39"/>
              </a:solidFill>
            </a:endParaRPr>
          </a:p>
        </p:txBody>
      </p:sp>
      <p:sp>
        <p:nvSpPr>
          <p:cNvPr id="40" name="Right Arrow 39"/>
          <p:cNvSpPr/>
          <p:nvPr/>
        </p:nvSpPr>
        <p:spPr>
          <a:xfrm>
            <a:off x="613502" y="3184544"/>
            <a:ext cx="364511" cy="212804"/>
          </a:xfrm>
          <a:prstGeom prst="rightArrow">
            <a:avLst/>
          </a:prstGeom>
          <a:solidFill>
            <a:srgbClr val="A6CE39"/>
          </a:solidFill>
          <a:ln>
            <a:solidFill>
              <a:srgbClr val="A6CE39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7CE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83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20770"/>
            <a:ext cx="12192000" cy="2993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sp>
        <p:nvSpPr>
          <p:cNvPr id="7" name="ZoneTexte 11"/>
          <p:cNvSpPr txBox="1"/>
          <p:nvPr/>
        </p:nvSpPr>
        <p:spPr>
          <a:xfrm>
            <a:off x="425055" y="419702"/>
            <a:ext cx="433836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Structure du nouveau réseau des AVL</a:t>
            </a:r>
          </a:p>
          <a:p>
            <a:endParaRPr lang="lb-LU" sz="2000" b="1" dirty="0"/>
          </a:p>
        </p:txBody>
      </p:sp>
      <p:sp>
        <p:nvSpPr>
          <p:cNvPr id="8" name="ZoneTexte 11"/>
          <p:cNvSpPr txBox="1"/>
          <p:nvPr/>
        </p:nvSpPr>
        <p:spPr>
          <a:xfrm>
            <a:off x="1032210" y="2290671"/>
            <a:ext cx="1205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2000" b="1" dirty="0" smtClean="0">
                <a:solidFill>
                  <a:srgbClr val="662D91"/>
                </a:solidFill>
              </a:rPr>
              <a:t>TRAM</a:t>
            </a:r>
            <a:endParaRPr lang="lb-LU" sz="2000" b="1" dirty="0">
              <a:solidFill>
                <a:srgbClr val="662D91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605864" y="2384324"/>
            <a:ext cx="364511" cy="212804"/>
          </a:xfrm>
          <a:prstGeom prst="rightArrow">
            <a:avLst/>
          </a:prstGeom>
          <a:solidFill>
            <a:srgbClr val="662D91"/>
          </a:solidFill>
          <a:ln>
            <a:solidFill>
              <a:srgbClr val="662D9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11"/>
          <p:cNvSpPr txBox="1"/>
          <p:nvPr/>
        </p:nvSpPr>
        <p:spPr>
          <a:xfrm>
            <a:off x="1032209" y="2690781"/>
            <a:ext cx="3530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2000" b="1" dirty="0" smtClean="0">
                <a:solidFill>
                  <a:srgbClr val="00B7CE"/>
                </a:solidFill>
              </a:rPr>
              <a:t>GARE CENTRALE – CENTRE</a:t>
            </a:r>
            <a:endParaRPr lang="lb-LU" sz="2000" b="1" dirty="0">
              <a:solidFill>
                <a:srgbClr val="00B7CE"/>
              </a:solidFill>
            </a:endParaRPr>
          </a:p>
        </p:txBody>
      </p:sp>
      <p:sp>
        <p:nvSpPr>
          <p:cNvPr id="24" name="Right Arrow 23"/>
          <p:cNvSpPr/>
          <p:nvPr/>
        </p:nvSpPr>
        <p:spPr>
          <a:xfrm>
            <a:off x="605864" y="2784434"/>
            <a:ext cx="364511" cy="212804"/>
          </a:xfrm>
          <a:prstGeom prst="rightArrow">
            <a:avLst/>
          </a:prstGeom>
          <a:solidFill>
            <a:srgbClr val="00B7CE"/>
          </a:solidFill>
          <a:ln>
            <a:solidFill>
              <a:srgbClr val="00B7CE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7CE"/>
              </a:solidFill>
            </a:endParaRPr>
          </a:p>
        </p:txBody>
      </p:sp>
      <p:sp>
        <p:nvSpPr>
          <p:cNvPr id="39" name="ZoneTexte 11"/>
          <p:cNvSpPr txBox="1"/>
          <p:nvPr/>
        </p:nvSpPr>
        <p:spPr>
          <a:xfrm>
            <a:off x="1039847" y="3090891"/>
            <a:ext cx="3530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2000" b="1" dirty="0" smtClean="0">
                <a:solidFill>
                  <a:srgbClr val="A6CE39"/>
                </a:solidFill>
              </a:rPr>
              <a:t>GARE ROCADE – CENTRE</a:t>
            </a:r>
            <a:endParaRPr lang="lb-LU" sz="2000" b="1" dirty="0">
              <a:solidFill>
                <a:srgbClr val="A6CE39"/>
              </a:solidFill>
            </a:endParaRPr>
          </a:p>
        </p:txBody>
      </p:sp>
      <p:sp>
        <p:nvSpPr>
          <p:cNvPr id="40" name="Right Arrow 39"/>
          <p:cNvSpPr/>
          <p:nvPr/>
        </p:nvSpPr>
        <p:spPr>
          <a:xfrm>
            <a:off x="613502" y="3184544"/>
            <a:ext cx="364511" cy="212804"/>
          </a:xfrm>
          <a:prstGeom prst="rightArrow">
            <a:avLst/>
          </a:prstGeom>
          <a:solidFill>
            <a:srgbClr val="A6CE39"/>
          </a:solidFill>
          <a:ln>
            <a:solidFill>
              <a:srgbClr val="A6CE39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7CE"/>
              </a:solidFill>
            </a:endParaRPr>
          </a:p>
        </p:txBody>
      </p:sp>
      <p:sp>
        <p:nvSpPr>
          <p:cNvPr id="41" name="Ellipse 3"/>
          <p:cNvSpPr>
            <a:spLocks noChangeAspect="1"/>
          </p:cNvSpPr>
          <p:nvPr/>
        </p:nvSpPr>
        <p:spPr>
          <a:xfrm>
            <a:off x="7234959" y="2372463"/>
            <a:ext cx="2283952" cy="2283952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b-LU"/>
          </a:p>
        </p:txBody>
      </p:sp>
      <p:sp>
        <p:nvSpPr>
          <p:cNvPr id="42" name="Ellipse 15"/>
          <p:cNvSpPr>
            <a:spLocks noChangeAspect="1"/>
          </p:cNvSpPr>
          <p:nvPr/>
        </p:nvSpPr>
        <p:spPr>
          <a:xfrm>
            <a:off x="8001446" y="5562333"/>
            <a:ext cx="1233513" cy="1233513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b-LU"/>
          </a:p>
        </p:txBody>
      </p:sp>
      <p:sp>
        <p:nvSpPr>
          <p:cNvPr id="43" name="ZoneTexte 4"/>
          <p:cNvSpPr txBox="1"/>
          <p:nvPr/>
        </p:nvSpPr>
        <p:spPr>
          <a:xfrm>
            <a:off x="9571633" y="3846947"/>
            <a:ext cx="784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err="1" smtClean="0">
                <a:solidFill>
                  <a:schemeClr val="bg1">
                    <a:lumMod val="65000"/>
                  </a:schemeClr>
                </a:solidFill>
              </a:rPr>
              <a:t>Grund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ZoneTexte 5"/>
          <p:cNvSpPr txBox="1"/>
          <p:nvPr/>
        </p:nvSpPr>
        <p:spPr>
          <a:xfrm>
            <a:off x="10256529" y="2309092"/>
            <a:ext cx="930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smtClean="0">
                <a:solidFill>
                  <a:schemeClr val="bg1">
                    <a:lumMod val="65000"/>
                  </a:schemeClr>
                </a:solidFill>
              </a:rPr>
              <a:t>Clausen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ZoneTexte 6"/>
          <p:cNvSpPr txBox="1"/>
          <p:nvPr/>
        </p:nvSpPr>
        <p:spPr>
          <a:xfrm>
            <a:off x="8283844" y="5989783"/>
            <a:ext cx="640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smtClean="0">
                <a:solidFill>
                  <a:schemeClr val="bg1">
                    <a:lumMod val="65000"/>
                  </a:schemeClr>
                </a:solidFill>
              </a:rPr>
              <a:t>Gare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6" name="ZoneTexte 7"/>
          <p:cNvSpPr txBox="1"/>
          <p:nvPr/>
        </p:nvSpPr>
        <p:spPr>
          <a:xfrm>
            <a:off x="10066862" y="5047737"/>
            <a:ext cx="1200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err="1" smtClean="0">
                <a:solidFill>
                  <a:schemeClr val="bg1">
                    <a:lumMod val="65000"/>
                  </a:schemeClr>
                </a:solidFill>
              </a:rPr>
              <a:t>Bonnevoie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ZoneTexte 8"/>
          <p:cNvSpPr txBox="1"/>
          <p:nvPr/>
        </p:nvSpPr>
        <p:spPr>
          <a:xfrm>
            <a:off x="5601080" y="4488937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err="1" smtClean="0">
                <a:solidFill>
                  <a:schemeClr val="bg1">
                    <a:lumMod val="65000"/>
                  </a:schemeClr>
                </a:solidFill>
              </a:rPr>
              <a:t>Merl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ZoneTexte 9"/>
          <p:cNvSpPr txBox="1"/>
          <p:nvPr/>
        </p:nvSpPr>
        <p:spPr>
          <a:xfrm>
            <a:off x="5943205" y="332977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smtClean="0">
                <a:solidFill>
                  <a:schemeClr val="bg1">
                    <a:lumMod val="65000"/>
                  </a:schemeClr>
                </a:solidFill>
              </a:rPr>
              <a:t>Belair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9" name="ZoneTexte 10"/>
          <p:cNvSpPr txBox="1"/>
          <p:nvPr/>
        </p:nvSpPr>
        <p:spPr>
          <a:xfrm>
            <a:off x="8263133" y="3329773"/>
            <a:ext cx="1308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smtClean="0">
                <a:solidFill>
                  <a:schemeClr val="bg1">
                    <a:lumMod val="65000"/>
                  </a:schemeClr>
                </a:solidFill>
              </a:rPr>
              <a:t>Centre-Ville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0" name="ZoneTexte 11"/>
          <p:cNvSpPr txBox="1"/>
          <p:nvPr/>
        </p:nvSpPr>
        <p:spPr>
          <a:xfrm>
            <a:off x="5174543" y="660188"/>
            <a:ext cx="14451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err="1" smtClean="0">
                <a:solidFill>
                  <a:schemeClr val="bg1">
                    <a:lumMod val="65000"/>
                  </a:schemeClr>
                </a:solidFill>
              </a:rPr>
              <a:t>Limpertsberg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1" name="ZoneTexte 12"/>
          <p:cNvSpPr txBox="1"/>
          <p:nvPr/>
        </p:nvSpPr>
        <p:spPr>
          <a:xfrm>
            <a:off x="10994011" y="361196"/>
            <a:ext cx="1092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b="1" dirty="0" smtClean="0">
                <a:solidFill>
                  <a:schemeClr val="bg1">
                    <a:lumMod val="65000"/>
                  </a:schemeClr>
                </a:solidFill>
              </a:rPr>
              <a:t>Kirchberg</a:t>
            </a:r>
            <a:endParaRPr lang="lb-LU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2" name="Imag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124" y="0"/>
            <a:ext cx="6858000" cy="6858000"/>
          </a:xfrm>
          <a:prstGeom prst="rect">
            <a:avLst/>
          </a:prstGeom>
        </p:spPr>
      </p:pic>
      <p:pic>
        <p:nvPicPr>
          <p:cNvPr id="53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124" y="0"/>
            <a:ext cx="6858000" cy="6858000"/>
          </a:xfrm>
          <a:prstGeom prst="rect">
            <a:avLst/>
          </a:prstGeom>
        </p:spPr>
      </p:pic>
      <p:pic>
        <p:nvPicPr>
          <p:cNvPr id="54" name="Imag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124" y="0"/>
            <a:ext cx="6858000" cy="6858000"/>
          </a:xfrm>
          <a:prstGeom prst="rect">
            <a:avLst/>
          </a:prstGeom>
        </p:spPr>
      </p:pic>
      <p:pic>
        <p:nvPicPr>
          <p:cNvPr id="55" name="Imag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543" y="0"/>
            <a:ext cx="6859161" cy="6858000"/>
          </a:xfrm>
          <a:prstGeom prst="rect">
            <a:avLst/>
          </a:prstGeom>
        </p:spPr>
      </p:pic>
      <p:sp>
        <p:nvSpPr>
          <p:cNvPr id="56" name="ZoneTexte 11"/>
          <p:cNvSpPr txBox="1"/>
          <p:nvPr/>
        </p:nvSpPr>
        <p:spPr>
          <a:xfrm>
            <a:off x="1046871" y="3473234"/>
            <a:ext cx="3530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2000" b="1" dirty="0" smtClean="0">
                <a:solidFill>
                  <a:srgbClr val="EC008C"/>
                </a:solidFill>
              </a:rPr>
              <a:t>OUEST-EST – OUEST-NORD</a:t>
            </a:r>
            <a:endParaRPr lang="lb-LU" sz="2000" b="1" dirty="0">
              <a:solidFill>
                <a:srgbClr val="EC008C"/>
              </a:solidFill>
            </a:endParaRPr>
          </a:p>
        </p:txBody>
      </p:sp>
      <p:sp>
        <p:nvSpPr>
          <p:cNvPr id="57" name="Right Arrow 56"/>
          <p:cNvSpPr/>
          <p:nvPr/>
        </p:nvSpPr>
        <p:spPr>
          <a:xfrm>
            <a:off x="620526" y="3566887"/>
            <a:ext cx="364511" cy="212804"/>
          </a:xfrm>
          <a:prstGeom prst="rightArrow">
            <a:avLst/>
          </a:prstGeom>
          <a:solidFill>
            <a:srgbClr val="EC008C"/>
          </a:solidFill>
          <a:ln>
            <a:solidFill>
              <a:srgbClr val="EC008C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7CE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02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Informations aux clients</a:t>
            </a:r>
            <a:br>
              <a:rPr lang="fr-FR" dirty="0" smtClean="0"/>
            </a:br>
            <a:r>
              <a:rPr lang="fr-FR" sz="2400" dirty="0" smtClean="0"/>
              <a:t>RGTR et AVL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365" y="2894029"/>
            <a:ext cx="8896075" cy="3695306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fr-FR" dirty="0" smtClean="0"/>
              <a:t>Signalétique avec plans explicatifs sur les arrêts à Luxembourg-ville.</a:t>
            </a:r>
            <a:endParaRPr lang="fr-FR" dirty="0"/>
          </a:p>
          <a:p>
            <a:pPr>
              <a:buFont typeface="Wingdings" panose="05000000000000000000" pitchFamily="2" charset="2"/>
              <a:buChar char="§"/>
            </a:pPr>
            <a:r>
              <a:rPr lang="fr-FR" dirty="0" smtClean="0"/>
              <a:t>Du 30.11. au 19.12., distribution de dépliants et information </a:t>
            </a:r>
            <a:r>
              <a:rPr lang="fr-FR" dirty="0"/>
              <a:t>d</a:t>
            </a:r>
            <a:r>
              <a:rPr lang="fr-FR" dirty="0" smtClean="0"/>
              <a:t>es usagers assurée par des conseillers en mobilité sur les points stratégiques au centre-ville.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dirty="0" smtClean="0">
                <a:solidFill>
                  <a:schemeClr val="bg1">
                    <a:lumMod val="50000"/>
                  </a:schemeClr>
                </a:solidFill>
              </a:rPr>
              <a:t>Toutes boîtes à Luxembourg-ville.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dirty="0" smtClean="0"/>
              <a:t>Messages visuels dans les bus RGTR et AVL, aubettes AVL, tram et trains.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dirty="0"/>
              <a:t>Relais des informations sur les réseaux sociaux</a:t>
            </a:r>
            <a:r>
              <a:rPr lang="fr-FR" dirty="0" smtClean="0"/>
              <a:t>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dirty="0" smtClean="0"/>
              <a:t>Le 27.11., conférence de presse par la Ville de Luxembourg précisant les changements dans le réseau AVL.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dirty="0" smtClean="0"/>
              <a:t>Centres d’appel : </a:t>
            </a:r>
            <a:r>
              <a:rPr lang="fr-FR" b="1" dirty="0" smtClean="0"/>
              <a:t>Mobilitéitszentral (2465 2465</a:t>
            </a:r>
            <a:r>
              <a:rPr lang="fr-FR" dirty="0" smtClean="0"/>
              <a:t>,) </a:t>
            </a:r>
            <a:r>
              <a:rPr lang="fr-FR" b="1" dirty="0" smtClean="0"/>
              <a:t>AVL (4796 2975)</a:t>
            </a:r>
            <a:r>
              <a:rPr lang="fr-FR" dirty="0" smtClean="0"/>
              <a:t> et </a:t>
            </a:r>
            <a:r>
              <a:rPr lang="fr-FR" b="1" dirty="0" smtClean="0"/>
              <a:t>CFL</a:t>
            </a:r>
            <a:r>
              <a:rPr lang="fr-FR" dirty="0" smtClean="0"/>
              <a:t> (</a:t>
            </a:r>
            <a:r>
              <a:rPr lang="fr-FR" b="1" dirty="0" smtClean="0"/>
              <a:t>2489 2489)</a:t>
            </a:r>
            <a:endParaRPr lang="fr-FR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fr-FR" dirty="0" smtClean="0"/>
              <a:t>Sites dédiés </a:t>
            </a:r>
            <a:r>
              <a:rPr lang="fr-FR" b="1" dirty="0" smtClean="0"/>
              <a:t>mobiliteit.lu</a:t>
            </a:r>
            <a:r>
              <a:rPr lang="fr-FR" dirty="0" smtClean="0"/>
              <a:t>, </a:t>
            </a:r>
            <a:r>
              <a:rPr lang="fr-FR" b="1" dirty="0" smtClean="0"/>
              <a:t>newbus.vdl.lu</a:t>
            </a:r>
            <a:r>
              <a:rPr lang="fr-FR" dirty="0"/>
              <a:t> </a:t>
            </a:r>
            <a:r>
              <a:rPr lang="fr-FR" dirty="0" smtClean="0"/>
              <a:t>et </a:t>
            </a:r>
            <a:r>
              <a:rPr lang="fr-FR" b="1" dirty="0" smtClean="0"/>
              <a:t>cfl.lu</a:t>
            </a:r>
          </a:p>
        </p:txBody>
      </p:sp>
      <p:sp>
        <p:nvSpPr>
          <p:cNvPr id="5" name="Rectangle 4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758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966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Prolongation de la ligne du tram</a:t>
            </a:r>
            <a:endParaRPr lang="en-GB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657036" y="2935592"/>
            <a:ext cx="4615021" cy="3695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 smtClean="0"/>
              <a:t>Quatre nouvelles stations  :</a:t>
            </a:r>
            <a:endParaRPr lang="lb-LU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de-DE" dirty="0" err="1" smtClean="0"/>
              <a:t>Hamilius</a:t>
            </a:r>
            <a:r>
              <a:rPr lang="de-DE" dirty="0" smtClean="0"/>
              <a:t> (</a:t>
            </a:r>
            <a:r>
              <a:rPr lang="de-DE" dirty="0" err="1" smtClean="0"/>
              <a:t>pôle</a:t>
            </a:r>
            <a:r>
              <a:rPr lang="de-DE" dirty="0" smtClean="0"/>
              <a:t> </a:t>
            </a:r>
            <a:r>
              <a:rPr lang="de-DE" dirty="0" err="1" smtClean="0"/>
              <a:t>d‘échange</a:t>
            </a:r>
            <a:r>
              <a:rPr lang="de-DE" dirty="0" smtClean="0"/>
              <a:t>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de-DE" dirty="0" smtClean="0"/>
              <a:t>Place de Metz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de-DE" dirty="0" err="1" smtClean="0"/>
              <a:t>Paräisser</a:t>
            </a:r>
            <a:r>
              <a:rPr lang="de-DE" dirty="0" smtClean="0"/>
              <a:t> </a:t>
            </a:r>
            <a:r>
              <a:rPr lang="de-DE" dirty="0" err="1" smtClean="0"/>
              <a:t>Plaz</a:t>
            </a:r>
            <a:r>
              <a:rPr lang="de-DE" dirty="0" smtClean="0"/>
              <a:t>/Place de Paris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de-DE" dirty="0" smtClean="0"/>
              <a:t>Gare </a:t>
            </a:r>
            <a:r>
              <a:rPr lang="de-DE" dirty="0" err="1" smtClean="0"/>
              <a:t>centrale</a:t>
            </a:r>
            <a:r>
              <a:rPr lang="de-DE" dirty="0" smtClean="0"/>
              <a:t> (</a:t>
            </a:r>
            <a:r>
              <a:rPr lang="de-DE" dirty="0" err="1" smtClean="0"/>
              <a:t>pôle</a:t>
            </a:r>
            <a:r>
              <a:rPr lang="de-DE" dirty="0" smtClean="0"/>
              <a:t> </a:t>
            </a:r>
            <a:r>
              <a:rPr lang="de-DE" dirty="0" err="1" smtClean="0"/>
              <a:t>d‘échange</a:t>
            </a:r>
            <a:r>
              <a:rPr lang="de-DE" dirty="0" smtClean="0"/>
              <a:t>)</a:t>
            </a:r>
          </a:p>
          <a:p>
            <a:pPr>
              <a:buFont typeface="Wingdings" panose="05000000000000000000" pitchFamily="2" charset="2"/>
              <a:buChar char="§"/>
            </a:pPr>
            <a:endParaRPr lang="lb-LU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2"/>
          <a:stretch/>
        </p:blipFill>
        <p:spPr>
          <a:xfrm>
            <a:off x="423948" y="2757166"/>
            <a:ext cx="5542199" cy="387373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328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364" y="197963"/>
            <a:ext cx="9394839" cy="1781665"/>
          </a:xfrm>
        </p:spPr>
        <p:txBody>
          <a:bodyPr>
            <a:normAutofit/>
          </a:bodyPr>
          <a:lstStyle/>
          <a:p>
            <a:r>
              <a:rPr lang="en-GB" dirty="0" err="1" smtClean="0"/>
              <a:t>Horaires</a:t>
            </a:r>
            <a:r>
              <a:rPr lang="en-GB" dirty="0" smtClean="0"/>
              <a:t> et </a:t>
            </a:r>
            <a:r>
              <a:rPr lang="en-GB" dirty="0" err="1" smtClean="0"/>
              <a:t>fréquences</a:t>
            </a:r>
            <a:r>
              <a:rPr lang="en-GB" dirty="0" smtClean="0"/>
              <a:t> </a:t>
            </a:r>
            <a:br>
              <a:rPr lang="en-GB" dirty="0" smtClean="0"/>
            </a:br>
            <a:r>
              <a:rPr lang="en-GB" sz="2700" dirty="0" err="1" smtClean="0"/>
              <a:t>Luxexpo</a:t>
            </a:r>
            <a:r>
              <a:rPr lang="en-GB" sz="2700" dirty="0" smtClean="0"/>
              <a:t> </a:t>
            </a:r>
            <a:r>
              <a:rPr lang="en-GB" sz="2700" dirty="0" err="1" smtClean="0"/>
              <a:t>vers</a:t>
            </a:r>
            <a:r>
              <a:rPr lang="en-GB" sz="2700" dirty="0" smtClean="0"/>
              <a:t> </a:t>
            </a:r>
            <a:r>
              <a:rPr lang="en-GB" sz="2700" dirty="0" err="1"/>
              <a:t>G</a:t>
            </a:r>
            <a:r>
              <a:rPr lang="en-GB" sz="2700" dirty="0" err="1" smtClean="0"/>
              <a:t>are</a:t>
            </a:r>
            <a:r>
              <a:rPr lang="en-GB" sz="2700" dirty="0" smtClean="0"/>
              <a:t> </a:t>
            </a:r>
            <a:r>
              <a:rPr lang="en-GB" sz="2700" dirty="0" err="1" smtClean="0"/>
              <a:t>centrale</a:t>
            </a:r>
            <a:endParaRPr lang="lb-LU" sz="2700" dirty="0"/>
          </a:p>
        </p:txBody>
      </p:sp>
      <p:sp>
        <p:nvSpPr>
          <p:cNvPr id="15" name="Rectangle 14"/>
          <p:cNvSpPr/>
          <p:nvPr/>
        </p:nvSpPr>
        <p:spPr>
          <a:xfrm>
            <a:off x="9264083" y="5978019"/>
            <a:ext cx="19351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400" dirty="0">
                <a:solidFill>
                  <a:schemeClr val="tx2"/>
                </a:solidFill>
                <a:latin typeface="Roboto" panose="02000000000000000000" pitchFamily="2" charset="0"/>
              </a:rPr>
              <a:t>(*) premier </a:t>
            </a:r>
            <a:r>
              <a:rPr lang="en-US" sz="1400" dirty="0" smtClean="0">
                <a:solidFill>
                  <a:schemeClr val="tx2"/>
                </a:solidFill>
                <a:latin typeface="Roboto" panose="02000000000000000000" pitchFamily="2" charset="0"/>
              </a:rPr>
              <a:t>depart  (**) </a:t>
            </a:r>
            <a:r>
              <a:rPr lang="en-US" sz="1400" dirty="0">
                <a:solidFill>
                  <a:schemeClr val="tx2"/>
                </a:solidFill>
                <a:latin typeface="Roboto" panose="02000000000000000000" pitchFamily="2" charset="0"/>
              </a:rPr>
              <a:t>dernier </a:t>
            </a:r>
            <a:r>
              <a:rPr lang="en-US" sz="1400" dirty="0" smtClean="0">
                <a:solidFill>
                  <a:schemeClr val="tx2"/>
                </a:solidFill>
                <a:latin typeface="Roboto" panose="02000000000000000000" pitchFamily="2" charset="0"/>
              </a:rPr>
              <a:t>depart : </a:t>
            </a:r>
            <a:r>
              <a:rPr lang="en-US" sz="1400" dirty="0" err="1" smtClean="0">
                <a:solidFill>
                  <a:schemeClr val="tx2"/>
                </a:solidFill>
                <a:latin typeface="Roboto" panose="02000000000000000000" pitchFamily="2" charset="0"/>
              </a:rPr>
              <a:t>Luxexpo</a:t>
            </a:r>
            <a:endParaRPr lang="en-US" sz="1400" dirty="0">
              <a:solidFill>
                <a:schemeClr val="tx2"/>
              </a:solidFill>
              <a:latin typeface="Roboto" panose="02000000000000000000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8"/>
          <a:stretch/>
        </p:blipFill>
        <p:spPr>
          <a:xfrm>
            <a:off x="441992" y="2975800"/>
            <a:ext cx="6083789" cy="37408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5781" y="2975800"/>
            <a:ext cx="2738302" cy="374088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11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364" y="197963"/>
            <a:ext cx="9394839" cy="1781665"/>
          </a:xfrm>
        </p:spPr>
        <p:txBody>
          <a:bodyPr>
            <a:normAutofit/>
          </a:bodyPr>
          <a:lstStyle/>
          <a:p>
            <a:r>
              <a:rPr lang="en-GB" dirty="0" err="1" smtClean="0"/>
              <a:t>Horaires</a:t>
            </a:r>
            <a:r>
              <a:rPr lang="en-GB" dirty="0" smtClean="0"/>
              <a:t> et </a:t>
            </a:r>
            <a:r>
              <a:rPr lang="en-GB" dirty="0" err="1" smtClean="0"/>
              <a:t>fréquences</a:t>
            </a:r>
            <a:r>
              <a:rPr lang="en-GB" dirty="0" smtClean="0"/>
              <a:t> </a:t>
            </a:r>
            <a:br>
              <a:rPr lang="en-GB" dirty="0" smtClean="0"/>
            </a:br>
            <a:r>
              <a:rPr lang="en-GB" sz="2700" dirty="0" err="1"/>
              <a:t>G</a:t>
            </a:r>
            <a:r>
              <a:rPr lang="en-GB" sz="2700" dirty="0" err="1" smtClean="0"/>
              <a:t>are</a:t>
            </a:r>
            <a:r>
              <a:rPr lang="en-GB" sz="2700" dirty="0" smtClean="0"/>
              <a:t> </a:t>
            </a:r>
            <a:r>
              <a:rPr lang="en-GB" sz="2700" dirty="0" err="1" smtClean="0"/>
              <a:t>centrale</a:t>
            </a:r>
            <a:r>
              <a:rPr lang="en-GB" sz="2700" dirty="0" smtClean="0"/>
              <a:t> </a:t>
            </a:r>
            <a:r>
              <a:rPr lang="en-GB" sz="2700" dirty="0" err="1" smtClean="0"/>
              <a:t>vers</a:t>
            </a:r>
            <a:r>
              <a:rPr lang="en-GB" sz="2700" dirty="0" smtClean="0"/>
              <a:t> </a:t>
            </a:r>
            <a:r>
              <a:rPr lang="en-GB" sz="2700" dirty="0" err="1" smtClean="0"/>
              <a:t>Luxexpo</a:t>
            </a:r>
            <a:endParaRPr lang="lb-LU" sz="2700" dirty="0"/>
          </a:p>
        </p:txBody>
      </p:sp>
      <p:sp>
        <p:nvSpPr>
          <p:cNvPr id="15" name="Rectangle 14"/>
          <p:cNvSpPr/>
          <p:nvPr/>
        </p:nvSpPr>
        <p:spPr>
          <a:xfrm>
            <a:off x="9734203" y="5978020"/>
            <a:ext cx="19351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400" dirty="0">
                <a:solidFill>
                  <a:schemeClr val="tx2"/>
                </a:solidFill>
                <a:latin typeface="Roboto" panose="02000000000000000000" pitchFamily="2" charset="0"/>
              </a:rPr>
              <a:t>(*) premier </a:t>
            </a:r>
            <a:r>
              <a:rPr lang="en-US" sz="1400" dirty="0" smtClean="0">
                <a:solidFill>
                  <a:schemeClr val="tx2"/>
                </a:solidFill>
                <a:latin typeface="Roboto" panose="02000000000000000000" pitchFamily="2" charset="0"/>
              </a:rPr>
              <a:t>depart  (**) </a:t>
            </a:r>
            <a:r>
              <a:rPr lang="en-US" sz="1400" dirty="0">
                <a:solidFill>
                  <a:schemeClr val="tx2"/>
                </a:solidFill>
                <a:latin typeface="Roboto" panose="02000000000000000000" pitchFamily="2" charset="0"/>
              </a:rPr>
              <a:t>dernier </a:t>
            </a:r>
            <a:r>
              <a:rPr lang="en-US" sz="1400" dirty="0" smtClean="0">
                <a:solidFill>
                  <a:schemeClr val="tx2"/>
                </a:solidFill>
                <a:latin typeface="Roboto" panose="02000000000000000000" pitchFamily="2" charset="0"/>
              </a:rPr>
              <a:t>depart : </a:t>
            </a:r>
            <a:r>
              <a:rPr lang="en-US" sz="1400" dirty="0" err="1">
                <a:solidFill>
                  <a:schemeClr val="tx2"/>
                </a:solidFill>
                <a:latin typeface="Roboto" panose="02000000000000000000" pitchFamily="2" charset="0"/>
              </a:rPr>
              <a:t>G</a:t>
            </a:r>
            <a:r>
              <a:rPr lang="en-US" sz="1400" dirty="0" err="1" smtClean="0">
                <a:solidFill>
                  <a:schemeClr val="tx2"/>
                </a:solidFill>
                <a:latin typeface="Roboto" panose="02000000000000000000" pitchFamily="2" charset="0"/>
              </a:rPr>
              <a:t>are</a:t>
            </a:r>
            <a:r>
              <a:rPr lang="en-US" sz="1400" dirty="0" smtClean="0">
                <a:solidFill>
                  <a:schemeClr val="tx2"/>
                </a:solidFill>
                <a:latin typeface="Roboto" panose="02000000000000000000" pitchFamily="2" charset="0"/>
              </a:rPr>
              <a:t> </a:t>
            </a:r>
            <a:r>
              <a:rPr lang="en-US" sz="1400" dirty="0" err="1" smtClean="0">
                <a:solidFill>
                  <a:schemeClr val="tx2"/>
                </a:solidFill>
                <a:latin typeface="Roboto" panose="02000000000000000000" pitchFamily="2" charset="0"/>
              </a:rPr>
              <a:t>centrale</a:t>
            </a:r>
            <a:endParaRPr lang="en-US" sz="1400" dirty="0">
              <a:solidFill>
                <a:schemeClr val="tx2"/>
              </a:solidFill>
              <a:latin typeface="Roboto" panose="0200000000000000000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619" y="2959361"/>
            <a:ext cx="6403838" cy="37573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6362" y="2959361"/>
            <a:ext cx="2907841" cy="375732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045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Luxtram</a:t>
            </a:r>
            <a:endParaRPr lang="lb-L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311"/>
            <a:ext cx="12192000" cy="6903670"/>
          </a:xfrm>
        </p:spPr>
      </p:pic>
    </p:spTree>
    <p:extLst>
      <p:ext uri="{BB962C8B-B14F-4D97-AF65-F5344CB8AC3E}">
        <p14:creationId xmlns:p14="http://schemas.microsoft.com/office/powerpoint/2010/main" val="170064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Décongestionnement </a:t>
            </a:r>
            <a:br>
              <a:rPr lang="fr-FR" dirty="0" smtClean="0"/>
            </a:br>
            <a:r>
              <a:rPr lang="fr-FR" dirty="0" smtClean="0"/>
              <a:t>progressif du centre-ville</a:t>
            </a:r>
            <a:endParaRPr lang="fr-F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52" y="3164971"/>
            <a:ext cx="4615101" cy="335824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41" y="3216002"/>
            <a:ext cx="4522124" cy="3290583"/>
          </a:xfrm>
          <a:prstGeom prst="rect">
            <a:avLst/>
          </a:prstGeom>
        </p:spPr>
      </p:pic>
      <p:sp>
        <p:nvSpPr>
          <p:cNvPr id="7" name="Espace réservé du contenu 2"/>
          <p:cNvSpPr txBox="1">
            <a:spLocks/>
          </p:cNvSpPr>
          <p:nvPr/>
        </p:nvSpPr>
        <p:spPr>
          <a:xfrm>
            <a:off x="430805" y="2580679"/>
            <a:ext cx="4881028" cy="651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 smtClean="0"/>
              <a:t>Plan de situation actuel du réseau RGTR : </a:t>
            </a:r>
          </a:p>
          <a:p>
            <a:endParaRPr lang="en-GB" dirty="0"/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5936601" y="2550006"/>
            <a:ext cx="5510024" cy="651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/>
              <a:t>R</a:t>
            </a:r>
            <a:r>
              <a:rPr lang="fr-FR" dirty="0" smtClean="0"/>
              <a:t>éseau RGTR à partir du 13.12.2020 :</a:t>
            </a:r>
          </a:p>
          <a:p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630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R</a:t>
            </a:r>
            <a:r>
              <a:rPr lang="en-GB" dirty="0" err="1"/>
              <a:t>é</a:t>
            </a:r>
            <a:r>
              <a:rPr lang="en-GB" dirty="0" err="1" smtClean="0"/>
              <a:t>organisation</a:t>
            </a:r>
            <a:r>
              <a:rPr lang="en-GB" dirty="0" smtClean="0"/>
              <a:t> du </a:t>
            </a:r>
            <a:r>
              <a:rPr lang="en-GB" dirty="0" err="1" smtClean="0"/>
              <a:t>réseau</a:t>
            </a:r>
            <a:r>
              <a:rPr lang="en-GB" dirty="0" smtClean="0"/>
              <a:t> RGTR : </a:t>
            </a:r>
            <a:r>
              <a:rPr lang="en-GB" dirty="0" err="1" smtClean="0"/>
              <a:t>objectifs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fr-FR" dirty="0"/>
              <a:t>R</a:t>
            </a:r>
            <a:r>
              <a:rPr lang="fr-FR" dirty="0" smtClean="0"/>
              <a:t>éseau </a:t>
            </a:r>
            <a:r>
              <a:rPr lang="fr-FR" dirty="0"/>
              <a:t>RGTR </a:t>
            </a:r>
            <a:r>
              <a:rPr lang="fr-FR" b="1" dirty="0"/>
              <a:t>homogène</a:t>
            </a:r>
            <a:r>
              <a:rPr lang="fr-FR" dirty="0" smtClean="0"/>
              <a:t>.</a:t>
            </a:r>
            <a:endParaRPr lang="en-GB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GB" b="1" dirty="0" smtClean="0"/>
              <a:t>Couverture </a:t>
            </a:r>
            <a:r>
              <a:rPr lang="en-GB" b="1" dirty="0" err="1" smtClean="0"/>
              <a:t>équilibrée</a:t>
            </a:r>
            <a:r>
              <a:rPr lang="en-GB" b="1" dirty="0" smtClean="0"/>
              <a:t> </a:t>
            </a:r>
            <a:r>
              <a:rPr lang="en-GB" dirty="0"/>
              <a:t>du </a:t>
            </a:r>
            <a:r>
              <a:rPr lang="en-GB" dirty="0" err="1"/>
              <a:t>territoire</a:t>
            </a:r>
            <a:r>
              <a:rPr lang="en-GB" dirty="0"/>
              <a:t>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b="1" dirty="0" smtClean="0"/>
              <a:t>Fréquences </a:t>
            </a:r>
            <a:r>
              <a:rPr lang="fr-FR" b="1" dirty="0"/>
              <a:t>adaptées </a:t>
            </a:r>
            <a:r>
              <a:rPr lang="fr-FR" dirty="0"/>
              <a:t>à la population desservie.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b="1" dirty="0" smtClean="0"/>
              <a:t>Véhicules </a:t>
            </a:r>
            <a:r>
              <a:rPr lang="fr-FR" b="1" dirty="0"/>
              <a:t>et capacités adaptés </a:t>
            </a:r>
            <a:r>
              <a:rPr lang="fr-FR" dirty="0"/>
              <a:t>aux différents services.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b="1" dirty="0" smtClean="0"/>
              <a:t>Complémentarité</a:t>
            </a:r>
            <a:r>
              <a:rPr lang="fr-FR" dirty="0" smtClean="0"/>
              <a:t> </a:t>
            </a:r>
            <a:r>
              <a:rPr lang="fr-FR" dirty="0"/>
              <a:t>avec les autres offres de transport public.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b="1" dirty="0" smtClean="0"/>
              <a:t>Prolongement </a:t>
            </a:r>
            <a:r>
              <a:rPr lang="fr-FR" b="1" dirty="0"/>
              <a:t>des services le soir </a:t>
            </a:r>
            <a:r>
              <a:rPr lang="fr-FR" dirty="0"/>
              <a:t>(jusqu’à </a:t>
            </a:r>
            <a:r>
              <a:rPr lang="fr-FR" dirty="0" smtClean="0"/>
              <a:t>23h00 </a:t>
            </a:r>
            <a:r>
              <a:rPr lang="fr-FR" dirty="0"/>
              <a:t>en semaine), les samedis, les dimanches et jours fériés.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b="1" dirty="0" smtClean="0"/>
              <a:t>Séparation </a:t>
            </a:r>
            <a:r>
              <a:rPr lang="fr-FR" dirty="0"/>
              <a:t>des services </a:t>
            </a:r>
            <a:r>
              <a:rPr lang="fr-FR" b="1" dirty="0"/>
              <a:t>réguliers </a:t>
            </a:r>
            <a:r>
              <a:rPr lang="fr-FR" dirty="0"/>
              <a:t>et des services </a:t>
            </a:r>
            <a:r>
              <a:rPr lang="fr-FR" b="1" dirty="0" smtClean="0"/>
              <a:t>scolaires</a:t>
            </a:r>
            <a:r>
              <a:rPr lang="fr-FR" dirty="0" smtClean="0"/>
              <a:t>.</a:t>
            </a:r>
            <a:endParaRPr lang="fr-FR" dirty="0"/>
          </a:p>
          <a:p>
            <a:pPr>
              <a:buFont typeface="Wingdings" panose="05000000000000000000" pitchFamily="2" charset="2"/>
              <a:buChar char="§"/>
            </a:pPr>
            <a:r>
              <a:rPr lang="fr-FR" b="1" dirty="0" smtClean="0"/>
              <a:t>Planification </a:t>
            </a:r>
            <a:r>
              <a:rPr lang="fr-FR" b="1" dirty="0"/>
              <a:t>plus </a:t>
            </a:r>
            <a:r>
              <a:rPr lang="fr-FR" b="1" dirty="0" smtClean="0"/>
              <a:t>efficace </a:t>
            </a:r>
            <a:r>
              <a:rPr lang="fr-FR" dirty="0" smtClean="0"/>
              <a:t>des </a:t>
            </a:r>
            <a:r>
              <a:rPr lang="fr-FR" dirty="0"/>
              <a:t>différentes infrastructures pour bus (couloirs bus, points d’échange, arrêts</a:t>
            </a:r>
            <a:r>
              <a:rPr lang="fr-FR" dirty="0" smtClean="0"/>
              <a:t>).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702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Réorganisation</a:t>
            </a:r>
            <a:r>
              <a:rPr lang="en-GB" dirty="0"/>
              <a:t> du </a:t>
            </a:r>
            <a:r>
              <a:rPr lang="en-GB" dirty="0" err="1"/>
              <a:t>réseau</a:t>
            </a:r>
            <a:r>
              <a:rPr lang="en-GB" dirty="0"/>
              <a:t> RGTR : </a:t>
            </a:r>
            <a:r>
              <a:rPr lang="en-GB" dirty="0" err="1"/>
              <a:t>objectifs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39365" y="2894029"/>
            <a:ext cx="7009085" cy="3695306"/>
          </a:xfrm>
        </p:spPr>
        <p:txBody>
          <a:bodyPr/>
          <a:lstStyle/>
          <a:p>
            <a:pPr marL="0" indent="0">
              <a:buNone/>
            </a:pPr>
            <a:r>
              <a:rPr lang="en-GB" b="1" dirty="0" err="1">
                <a:solidFill>
                  <a:schemeClr val="accent2"/>
                </a:solidFill>
              </a:rPr>
              <a:t>Réseau</a:t>
            </a:r>
            <a:r>
              <a:rPr lang="en-GB" b="1" dirty="0">
                <a:solidFill>
                  <a:schemeClr val="accent2"/>
                </a:solidFill>
              </a:rPr>
              <a:t> </a:t>
            </a:r>
            <a:r>
              <a:rPr lang="en-GB" b="1" dirty="0" smtClean="0">
                <a:solidFill>
                  <a:schemeClr val="accent2"/>
                </a:solidFill>
              </a:rPr>
              <a:t>final fin 2021</a:t>
            </a:r>
            <a:endParaRPr lang="en-GB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fr-FR" dirty="0" smtClean="0"/>
              <a:t>Un </a:t>
            </a:r>
            <a:r>
              <a:rPr lang="fr-FR" b="1" dirty="0"/>
              <a:t>réseau </a:t>
            </a:r>
            <a:r>
              <a:rPr lang="fr-FR" dirty="0"/>
              <a:t>organisé, lisible, efficace et facilement utilisable.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dirty="0" smtClean="0"/>
              <a:t>Des </a:t>
            </a:r>
            <a:r>
              <a:rPr lang="fr-FR" b="1" dirty="0" smtClean="0"/>
              <a:t>connexions </a:t>
            </a:r>
            <a:r>
              <a:rPr lang="fr-FR" dirty="0"/>
              <a:t>claires entre les différentes lignes sur des points d’échange définis.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dirty="0" smtClean="0"/>
              <a:t>Un </a:t>
            </a:r>
            <a:r>
              <a:rPr lang="fr-FR" b="1" dirty="0" smtClean="0"/>
              <a:t>horaire </a:t>
            </a:r>
            <a:r>
              <a:rPr lang="fr-FR" dirty="0" smtClean="0"/>
              <a:t>plus </a:t>
            </a:r>
            <a:r>
              <a:rPr lang="fr-FR" dirty="0"/>
              <a:t>fiable, régulier et logique.</a:t>
            </a:r>
          </a:p>
          <a:p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1860696" y="6599583"/>
            <a:ext cx="331304" cy="2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359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Verkéiersverbond - Corporate">
      <a:dk1>
        <a:sysClr val="windowText" lastClr="000000"/>
      </a:dk1>
      <a:lt1>
        <a:sysClr val="window" lastClr="FFFFFF"/>
      </a:lt1>
      <a:dk2>
        <a:srgbClr val="82767F"/>
      </a:dk2>
      <a:lt2>
        <a:srgbClr val="D8D2D7"/>
      </a:lt2>
      <a:accent1>
        <a:srgbClr val="752864"/>
      </a:accent1>
      <a:accent2>
        <a:srgbClr val="D10074"/>
      </a:accent2>
      <a:accent3>
        <a:srgbClr val="009FDA"/>
      </a:accent3>
      <a:accent4>
        <a:srgbClr val="FF6E00"/>
      </a:accent4>
      <a:accent5>
        <a:srgbClr val="5B9BD5"/>
      </a:accent5>
      <a:accent6>
        <a:srgbClr val="7AB800"/>
      </a:accent6>
      <a:hlink>
        <a:srgbClr val="D10074"/>
      </a:hlink>
      <a:folHlink>
        <a:srgbClr val="752864"/>
      </a:folHlink>
    </a:clrScheme>
    <a:fontScheme name="Verkéiersverbond - Corporate">
      <a:majorFont>
        <a:latin typeface="Ginger-Regular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1371</Words>
  <Application>Microsoft Office PowerPoint</Application>
  <PresentationFormat>Grand écran</PresentationFormat>
  <Paragraphs>225</Paragraphs>
  <Slides>26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34" baseType="lpstr">
      <vt:lpstr>Courier New</vt:lpstr>
      <vt:lpstr>Times New Roman</vt:lpstr>
      <vt:lpstr>Ginger-Regular</vt:lpstr>
      <vt:lpstr>Roboto</vt:lpstr>
      <vt:lpstr>Calibri</vt:lpstr>
      <vt:lpstr>Wingdings</vt:lpstr>
      <vt:lpstr>Arial</vt:lpstr>
      <vt:lpstr>Office Theme</vt:lpstr>
      <vt:lpstr>Adaptations des transports publics à partir du 13 décembre 2020  Conférence de presse commune du MMTP et de la VDL  </vt:lpstr>
      <vt:lpstr>Mise en contexte</vt:lpstr>
      <vt:lpstr>Prolongation de la ligne du tram</vt:lpstr>
      <vt:lpstr>Horaires et fréquences  Luxexpo vers Gare centrale</vt:lpstr>
      <vt:lpstr>Horaires et fréquences  Gare centrale vers Luxexpo</vt:lpstr>
      <vt:lpstr>Luxtram</vt:lpstr>
      <vt:lpstr>Décongestionnement  progressif du centre-ville</vt:lpstr>
      <vt:lpstr>Réorganisation du réseau RGTR : objectifs</vt:lpstr>
      <vt:lpstr>Réorganisation du réseau RGTR : objectifs</vt:lpstr>
      <vt:lpstr>Réorganisation du réseau RGTR : timeline</vt:lpstr>
      <vt:lpstr>Impact sur le réseau RGTR Ministère de la Mobilité et des Travaux publics</vt:lpstr>
      <vt:lpstr> Impact sur le réseau RGTR Ministère de la Mobilité et des Travaux publics</vt:lpstr>
      <vt:lpstr> Impact sur le réseau RGTR Ministère de la Mobilité et des Travaux publics</vt:lpstr>
      <vt:lpstr> Impact sur le réseau RGTR Ministère de la Mobilité et des Travaux publics</vt:lpstr>
      <vt:lpstr> Impact sur le réseau RGTR Ministère de la Mobilité et des Travaux publics</vt:lpstr>
      <vt:lpstr> Impact sur le réseau RGTR Ministère de la Mobilité et des Travaux publics</vt:lpstr>
      <vt:lpstr> Impact sur le réseau RGTR Ministère de la Mobilité et des Travaux publics</vt:lpstr>
      <vt:lpstr>Impact sur le réseau AVL Ville de Luxembourg</vt:lpstr>
      <vt:lpstr>Impact sur le réseau AVL Ville de Luxembourg</vt:lpstr>
      <vt:lpstr>Impact sur le réseau AVL Ville de Luxembourg</vt:lpstr>
      <vt:lpstr>Présentation PowerPoint</vt:lpstr>
      <vt:lpstr>Présentation PowerPoint</vt:lpstr>
      <vt:lpstr>Présentation PowerPoint</vt:lpstr>
      <vt:lpstr>Présentation PowerPoint</vt:lpstr>
      <vt:lpstr>Informations aux clients RGTR et AVL</vt:lpstr>
      <vt:lpstr>Présentation PowerPoint</vt:lpstr>
    </vt:vector>
  </TitlesOfParts>
  <Company>Verkéiersverbond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Sven Mühlen</dc:creator>
  <cp:lastModifiedBy>Ken DEVILLERS</cp:lastModifiedBy>
  <cp:revision>106</cp:revision>
  <cp:lastPrinted>2020-11-16T16:01:13Z</cp:lastPrinted>
  <dcterms:created xsi:type="dcterms:W3CDTF">2019-10-02T06:39:24Z</dcterms:created>
  <dcterms:modified xsi:type="dcterms:W3CDTF">2020-11-18T13:41:35Z</dcterms:modified>
</cp:coreProperties>
</file>